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sldIdLst>
    <p:sldId id="265" r:id="rId3"/>
    <p:sldId id="269" r:id="rId4"/>
    <p:sldId id="270" r:id="rId5"/>
    <p:sldId id="277" r:id="rId6"/>
    <p:sldId id="271" r:id="rId7"/>
    <p:sldId id="278" r:id="rId8"/>
    <p:sldId id="274" r:id="rId9"/>
    <p:sldId id="279" r:id="rId10"/>
    <p:sldId id="280" r:id="rId11"/>
    <p:sldId id="281" r:id="rId12"/>
    <p:sldId id="282" r:id="rId13"/>
    <p:sldId id="283" r:id="rId14"/>
    <p:sldId id="284" r:id="rId15"/>
    <p:sldId id="285" r:id="rId16"/>
    <p:sldId id="288" r:id="rId17"/>
    <p:sldId id="289" r:id="rId18"/>
    <p:sldId id="286" r:id="rId19"/>
    <p:sldId id="290" r:id="rId20"/>
    <p:sldId id="275" r:id="rId21"/>
    <p:sldId id="28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4660"/>
  </p:normalViewPr>
  <p:slideViewPr>
    <p:cSldViewPr snapToGrid="0">
      <p:cViewPr varScale="1">
        <p:scale>
          <a:sx n="68" d="100"/>
          <a:sy n="68" d="100"/>
        </p:scale>
        <p:origin x="-79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51875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Pictures Center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Right Picture</a:t>
            </a:r>
            <a:endParaRPr lang="en-US" dirty="0"/>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a:t>
            </a:r>
            <a:br>
              <a:rPr lang="en-US" dirty="0" smtClean="0"/>
            </a:br>
            <a:r>
              <a:rPr lang="en-US" dirty="0" smtClean="0"/>
              <a:t>Center Picture</a:t>
            </a:r>
            <a:endParaRPr lang="en-US" dirty="0"/>
          </a:p>
        </p:txBody>
      </p:sp>
      <p:sp>
        <p:nvSpPr>
          <p:cNvPr id="10" name="Rectangle 9"/>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2229500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1000" fill="hold"/>
                                        <p:tgtEl>
                                          <p:spTgt spid="8"/>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1" nodeType="clickEffect">
                                  <p:stCondLst>
                                    <p:cond delay="0"/>
                                  </p:stCondLst>
                                  <p:childTnLst>
                                    <p:animScale>
                                      <p:cBhvr>
                                        <p:cTn id="10" dur="1000" fill="hold"/>
                                        <p:tgtEl>
                                          <p:spTgt spid="8"/>
                                        </p:tgtEl>
                                      </p:cBhvr>
                                      <p:by x="66700" y="667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Pictures Right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Right Picture</a:t>
            </a:r>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Center Picture</a:t>
            </a:r>
          </a:p>
        </p:txBody>
      </p:sp>
      <p:sp>
        <p:nvSpPr>
          <p:cNvPr id="10" name="Large Right Picture Placeholder"/>
          <p:cNvSpPr>
            <a:spLocks noGrp="1"/>
          </p:cNvSpPr>
          <p:nvPr>
            <p:ph type="pic" sz="quarter" idx="16" hasCustomPrompt="1"/>
          </p:nvPr>
        </p:nvSpPr>
        <p:spPr>
          <a:xfrm>
            <a:off x="4178592" y="685800"/>
            <a:ext cx="3834816" cy="5486400"/>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Right Picture</a:t>
            </a:r>
            <a:endParaRPr lang="en-US" dirty="0"/>
          </a:p>
        </p:txBody>
      </p:sp>
      <p:sp>
        <p:nvSpPr>
          <p:cNvPr id="11" name="Rectangle 10"/>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smtClean="0">
                <a:solidFill>
                  <a:prstClr val="white">
                    <a:lumMod val="50000"/>
                  </a:prstClr>
                </a:solidFill>
                <a:latin typeface="Calibri Light" panose="020F0302020204030204" pitchFamily="34" charset="0"/>
                <a:cs typeface="Calibri" panose="020F0502020204030204" pitchFamily="34" charset="0"/>
              </a:rPr>
              <a:t>Make it easier to</a:t>
            </a:r>
            <a:r>
              <a:rPr lang="en-US" sz="1600" baseline="0" dirty="0" smtClean="0">
                <a:solidFill>
                  <a:prstClr val="white">
                    <a:lumMod val="50000"/>
                  </a:prstClr>
                </a:solidFill>
                <a:latin typeface="Calibri Light" panose="020F0302020204030204" pitchFamily="34" charset="0"/>
                <a:cs typeface="Calibri" panose="020F0502020204030204" pitchFamily="34" charset="0"/>
              </a:rPr>
              <a:t> change the Center  Picture</a:t>
            </a:r>
            <a:r>
              <a:rPr lang="en-US" sz="1600" dirty="0" smtClean="0">
                <a:solidFill>
                  <a:prstClr val="white">
                    <a:lumMod val="50000"/>
                  </a:prstClr>
                </a:solidFill>
                <a:latin typeface="Calibri Light" panose="020F0302020204030204" pitchFamily="34" charset="0"/>
                <a:cs typeface="Calibri" panose="020F0502020204030204" pitchFamily="34" charset="0"/>
              </a:rPr>
              <a:t>: use the Selection Pane to temporarily hide the Large Right Picture Placeholder. (Home tab, Select, Selection Pane). Click the eye icon to hide or show an object.</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79842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8"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hidden"/>
                                      </p:to>
                                    </p:set>
                                  </p:childTnLst>
                                </p:cTn>
                              </p:par>
                              <p:par>
                                <p:cTn id="10" presetID="6" presetClass="emph" presetSubtype="0" autoRev="1" fill="hold" grpId="0" nodeType="withEffect">
                                  <p:stCondLst>
                                    <p:cond delay="0"/>
                                  </p:stCondLst>
                                  <p:childTnLst>
                                    <p:animScale>
                                      <p:cBhvr>
                                        <p:cTn id="11" dur="1000" fill="hold"/>
                                        <p:tgtEl>
                                          <p:spTgt spid="9"/>
                                        </p:tgtEl>
                                      </p:cBhvr>
                                      <p:by x="125000" y="125000"/>
                                    </p:animScale>
                                  </p:childTnLst>
                                </p:cTn>
                              </p:par>
                              <p:par>
                                <p:cTn id="12" presetID="63" presetClass="path" presetSubtype="0" autoRev="1" fill="hold" grpId="1" nodeType="withEffect">
                                  <p:stCondLst>
                                    <p:cond delay="0"/>
                                  </p:stCondLst>
                                  <p:childTnLst>
                                    <p:animMotion origin="layout" path="M -4.16667E-7 0 L -0.25026 0 " pathEditMode="relative" rAng="0" ptsTypes="AA">
                                      <p:cBhvr>
                                        <p:cTn id="13" dur="1000" fill="hold"/>
                                        <p:tgtEl>
                                          <p:spTgt spid="9"/>
                                        </p:tgtEl>
                                        <p:attrNameLst>
                                          <p:attrName>ppt_x</p:attrName>
                                          <p:attrName>ppt_y</p:attrName>
                                        </p:attrNameLst>
                                      </p:cBhvr>
                                      <p:rCtr x="-12513" y="0"/>
                                    </p:animMotion>
                                  </p:childTnLst>
                                </p:cTn>
                              </p:par>
                              <p:par>
                                <p:cTn id="14" presetID="10" presetClass="exit" presetSubtype="0" fill="hold" grpId="2" nodeType="withEffect">
                                  <p:stCondLst>
                                    <p:cond delay="0"/>
                                  </p:stCondLst>
                                  <p:childTnLst>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6" presetClass="emph" presetSubtype="0" fill="hold" grpId="1" nodeType="withEffect">
                                  <p:stCondLst>
                                    <p:cond delay="0"/>
                                  </p:stCondLst>
                                  <p:childTnLst>
                                    <p:animScale>
                                      <p:cBhvr>
                                        <p:cTn id="18" dur="10" fill="hold"/>
                                        <p:tgtEl>
                                          <p:spTgt spid="10"/>
                                        </p:tgtEl>
                                      </p:cBhvr>
                                      <p:by x="80000" y="80000"/>
                                    </p:animScale>
                                  </p:childTnLst>
                                </p:cTn>
                              </p:par>
                              <p:par>
                                <p:cTn id="19" presetID="10" presetClass="entr" presetSubtype="0" fill="hold" grpId="2"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par>
                                <p:cTn id="22" presetID="6" presetClass="emph" presetSubtype="0" fill="hold" grpId="3" nodeType="withEffect">
                                  <p:stCondLst>
                                    <p:cond delay="0"/>
                                  </p:stCondLst>
                                  <p:childTnLst>
                                    <p:animScale>
                                      <p:cBhvr>
                                        <p:cTn id="23" dur="1000" fill="hold"/>
                                        <p:tgtEl>
                                          <p:spTgt spid="10"/>
                                        </p:tgtEl>
                                      </p:cBhvr>
                                      <p:by x="125000" y="125000"/>
                                    </p:animScale>
                                  </p:childTnLst>
                                </p:cTn>
                              </p:par>
                              <p:par>
                                <p:cTn id="24" presetID="35" presetClass="path" presetSubtype="0" fill="hold" grpId="4" nodeType="withEffect">
                                  <p:stCondLst>
                                    <p:cond delay="0"/>
                                  </p:stCondLst>
                                  <p:childTnLst>
                                    <p:animMotion origin="layout" path="M 0 0 L 0.25026 0 " pathEditMode="relative" rAng="0" ptsTypes="AA">
                                      <p:cBhvr>
                                        <p:cTn id="25" dur="1000" spd="-100000" fill="hold"/>
                                        <p:tgtEl>
                                          <p:spTgt spid="10"/>
                                        </p:tgtEl>
                                        <p:attrNameLst>
                                          <p:attrName>ppt_x</p:attrName>
                                          <p:attrName>ppt_y</p:attrName>
                                        </p:attrNameLst>
                                      </p:cBhvr>
                                      <p:rCtr x="12513" y="0"/>
                                    </p:animMotion>
                                  </p:childTnLst>
                                </p:cTn>
                              </p:par>
                            </p:childTnLst>
                          </p:cTn>
                        </p:par>
                      </p:childTnLst>
                    </p:cTn>
                  </p:par>
                  <p:par>
                    <p:cTn id="26" fill="hold">
                      <p:stCondLst>
                        <p:cond delay="indefinite"/>
                      </p:stCondLst>
                      <p:childTnLst>
                        <p:par>
                          <p:cTn id="27" fill="hold">
                            <p:stCondLst>
                              <p:cond delay="0"/>
                            </p:stCondLst>
                            <p:childTnLst>
                              <p:par>
                                <p:cTn id="28" presetID="35" presetClass="path" presetSubtype="0" fill="hold" grpId="5" nodeType="clickEffect">
                                  <p:stCondLst>
                                    <p:cond delay="0"/>
                                  </p:stCondLst>
                                  <p:childTnLst>
                                    <p:animMotion origin="layout" path="M 0 0 L 0.25026 0 " pathEditMode="relative" rAng="0" ptsTypes="AA">
                                      <p:cBhvr>
                                        <p:cTn id="29" dur="1000" fill="hold"/>
                                        <p:tgtEl>
                                          <p:spTgt spid="10"/>
                                        </p:tgtEl>
                                        <p:attrNameLst>
                                          <p:attrName>ppt_x</p:attrName>
                                          <p:attrName>ppt_y</p:attrName>
                                        </p:attrNameLst>
                                      </p:cBhvr>
                                      <p:rCtr x="12513" y="0"/>
                                    </p:animMotion>
                                  </p:childTnLst>
                                </p:cTn>
                              </p:par>
                              <p:par>
                                <p:cTn id="30" presetID="6" presetClass="emph" presetSubtype="0" fill="hold" grpId="6" nodeType="withEffect">
                                  <p:stCondLst>
                                    <p:cond delay="0"/>
                                  </p:stCondLst>
                                  <p:childTnLst>
                                    <p:animScale>
                                      <p:cBhvr>
                                        <p:cTn id="31" dur="1000" fill="hold"/>
                                        <p:tgtEl>
                                          <p:spTgt spid="10"/>
                                        </p:tgtEl>
                                      </p:cBhvr>
                                      <p:by x="80000" y="80000"/>
                                    </p:animScale>
                                  </p:childTnLst>
                                </p:cTn>
                              </p:par>
                              <p:par>
                                <p:cTn id="32" presetID="10" presetClass="exit" presetSubtype="0" fill="hold" grpId="7" nodeType="withEffect">
                                  <p:stCondLst>
                                    <p:cond delay="0"/>
                                  </p:stCondLst>
                                  <p:childTnLst>
                                    <p:animEffect transition="out" filter="fade">
                                      <p:cBhvr>
                                        <p:cTn id="33" dur="1000"/>
                                        <p:tgtEl>
                                          <p:spTgt spid="10"/>
                                        </p:tgtEl>
                                      </p:cBhvr>
                                    </p:animEffect>
                                    <p:set>
                                      <p:cBhvr>
                                        <p:cTn id="34" dur="1" fill="hold">
                                          <p:stCondLst>
                                            <p:cond delay="999"/>
                                          </p:stCondLst>
                                        </p:cTn>
                                        <p:tgtEl>
                                          <p:spTgt spid="10"/>
                                        </p:tgtEl>
                                        <p:attrNameLst>
                                          <p:attrName>style.visibility</p:attrName>
                                        </p:attrNameLst>
                                      </p:cBhvr>
                                      <p:to>
                                        <p:strVal val="hidden"/>
                                      </p:to>
                                    </p:set>
                                  </p:childTnLst>
                                </p:cTn>
                              </p:par>
                              <p:par>
                                <p:cTn id="35" presetID="10" presetClass="entr" presetSubtype="0" fill="hold" grpId="3" nodeType="withEffect">
                                  <p:stCondLst>
                                    <p:cond delay="10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9" grpId="3" animBg="1"/>
      <p:bldP spid="10" grpId="0" animBg="1"/>
      <p:bldP spid="10" grpId="1" animBg="1"/>
      <p:bldP spid="10" grpId="2" animBg="1"/>
      <p:bldP spid="10" grpId="3" animBg="1"/>
      <p:bldP spid="10" grpId="4" animBg="1"/>
      <p:bldP spid="10" grpId="5" animBg="1"/>
      <p:bldP spid="10" grpId="6" animBg="1"/>
      <p:bldP spid="10" grpId="7" animBg="1"/>
      <p:bldP spid="10" grpId="8"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5B6E4-F352-458B-BEEA-32D8382A8B30}"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67038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5B6E4-F352-458B-BEEA-32D8382A8B30}"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06991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96029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23635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B6E4-F352-458B-BEEA-32D8382A8B30}"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15211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5B6E4-F352-458B-BEEA-32D8382A8B30}" type="datetimeFigureOut">
              <a:rPr lang="en-US" smtClean="0"/>
              <a:t>9/9/2017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89569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5B6E4-F352-458B-BEEA-32D8382A8B30}" type="datetimeFigureOut">
              <a:rPr lang="en-US" smtClean="0"/>
              <a:t>9/9/2017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564004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D5B6E4-F352-458B-BEEA-32D8382A8B30}" type="datetimeFigureOut">
              <a:rPr lang="en-US" smtClean="0"/>
              <a:t>9/9/2017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143883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5B6E4-F352-458B-BEEA-32D8382A8B30}" type="datetimeFigureOut">
              <a:rPr lang="en-US" smtClean="0"/>
              <a:t>9/9/2017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324701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Tree>
    <p:extLst>
      <p:ext uri="{BB962C8B-B14F-4D97-AF65-F5344CB8AC3E}">
        <p14:creationId xmlns:p14="http://schemas.microsoft.com/office/powerpoint/2010/main" val="2384348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Pictures Static">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a:t>
            </a:r>
            <a:br>
              <a:rPr lang="en-US" dirty="0" smtClean="0"/>
            </a:br>
            <a:r>
              <a:rPr lang="en-US" dirty="0" smtClean="0"/>
              <a:t>Center Picture</a:t>
            </a:r>
            <a:endParaRPr lang="en-US" dirty="0"/>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Right Picture</a:t>
            </a:r>
            <a:endParaRPr lang="en-US" dirty="0"/>
          </a:p>
        </p:txBody>
      </p:sp>
      <p:sp>
        <p:nvSpPr>
          <p:cNvPr id="10" name="Rectangle 9"/>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Now click the Pictures icon in each placeholder to insert your own images.</a:t>
            </a:r>
          </a:p>
        </p:txBody>
      </p:sp>
    </p:spTree>
    <p:extLst>
      <p:ext uri="{BB962C8B-B14F-4D97-AF65-F5344CB8AC3E}">
        <p14:creationId xmlns:p14="http://schemas.microsoft.com/office/powerpoint/2010/main" val="304567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ictures Left Anima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5B6E4-F352-458B-BEEA-32D8382A8B30}" type="datetimeFigureOut">
              <a:rPr lang="en-US" smtClean="0"/>
              <a:t>9/9/2017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97D2B-E1B9-43CE-B810-3D4FD07A43AC}" type="slidenum">
              <a:rPr lang="en-US" smtClean="0"/>
              <a:t>‹#›</a:t>
            </a:fld>
            <a:endParaRPr lang="en-US"/>
          </a:p>
        </p:txBody>
      </p:sp>
      <p:sp>
        <p:nvSpPr>
          <p:cNvPr id="7" name="Rectangle with shadow"/>
          <p:cNvSpPr/>
          <p:nvPr userDrawn="1"/>
        </p:nvSpPr>
        <p:spPr>
          <a:xfrm>
            <a:off x="4777028" y="1541972"/>
            <a:ext cx="2637944" cy="3774057"/>
          </a:xfrm>
          <a:prstGeom prst="rect">
            <a:avLst/>
          </a:prstGeom>
          <a:solidFill>
            <a:schemeClr val="bg1">
              <a:lumMod val="75000"/>
              <a:lumOff val="25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Picture Placeholder"/>
          <p:cNvSpPr>
            <a:spLocks noGrp="1"/>
          </p:cNvSpPr>
          <p:nvPr>
            <p:ph type="pic" sz="quarter" idx="15" hasCustomPrompt="1"/>
          </p:nvPr>
        </p:nvSpPr>
        <p:spPr>
          <a:xfrm>
            <a:off x="7587790" y="1206499"/>
            <a:ext cx="3117673" cy="4445000"/>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820836" rev="0"/>
            </a:camera>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Right Picture</a:t>
            </a:r>
          </a:p>
        </p:txBody>
      </p:sp>
      <p:sp>
        <p:nvSpPr>
          <p:cNvPr id="6" name="Left Picture Placeholder"/>
          <p:cNvSpPr>
            <a:spLocks noGrp="1"/>
          </p:cNvSpPr>
          <p:nvPr>
            <p:ph type="pic" sz="quarter" idx="13" hasCustomPrompt="1"/>
          </p:nvPr>
        </p:nvSpPr>
        <p:spPr>
          <a:xfrm>
            <a:off x="1486243" y="1401006"/>
            <a:ext cx="2848386" cy="4055989"/>
          </a:xfrm>
          <a:solidFill>
            <a:schemeClr val="bg1">
              <a:lumMod val="85000"/>
              <a:lumOff val="15000"/>
            </a:schemeClr>
          </a:solidFill>
          <a:ln w="127000">
            <a:solidFill>
              <a:srgbClr val="404040"/>
            </a:solidFill>
          </a:ln>
          <a:effectLst>
            <a:outerShdw blurRad="76200" dir="18900000" sy="23000" kx="-1200000" algn="bl" rotWithShape="0">
              <a:prstClr val="black">
                <a:alpha val="20000"/>
              </a:prstClr>
            </a:outerShdw>
          </a:effectLst>
          <a:scene3d>
            <a:camera prst="perspectiveContrastingLeftFacing" fov="3900000">
              <a:rot lat="0" lon="19820829" rev="0"/>
            </a:camera>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a:t>
            </a:r>
            <a:br>
              <a:rPr lang="en-US" dirty="0" smtClean="0"/>
            </a:br>
            <a:r>
              <a:rPr lang="en-US" dirty="0" smtClean="0"/>
              <a:t>Left Picture</a:t>
            </a:r>
            <a:endParaRPr lang="en-US" dirty="0"/>
          </a:p>
        </p:txBody>
      </p:sp>
      <p:sp>
        <p:nvSpPr>
          <p:cNvPr id="8" name="Center Picture Placeholder"/>
          <p:cNvSpPr>
            <a:spLocks noGrp="1"/>
          </p:cNvSpPr>
          <p:nvPr>
            <p:ph type="pic" sz="quarter" idx="14" hasCustomPrompt="1"/>
          </p:nvPr>
        </p:nvSpPr>
        <p:spPr>
          <a:xfrm>
            <a:off x="4776852" y="1541972"/>
            <a:ext cx="2637944" cy="3774056"/>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baseline="0"/>
            </a:lvl1pPr>
          </a:lstStyle>
          <a:p>
            <a:r>
              <a:rPr lang="en-US" dirty="0" smtClean="0"/>
              <a:t>Insert</a:t>
            </a:r>
            <a:br>
              <a:rPr lang="en-US" dirty="0" smtClean="0"/>
            </a:br>
            <a:r>
              <a:rPr lang="en-US" dirty="0" smtClean="0"/>
              <a:t>Center Picture</a:t>
            </a:r>
          </a:p>
        </p:txBody>
      </p:sp>
      <p:sp>
        <p:nvSpPr>
          <p:cNvPr id="10" name="Large Left Picture Placeholder"/>
          <p:cNvSpPr>
            <a:spLocks noGrp="1"/>
          </p:cNvSpPr>
          <p:nvPr>
            <p:ph type="pic" sz="quarter" idx="16" hasCustomPrompt="1"/>
          </p:nvPr>
        </p:nvSpPr>
        <p:spPr>
          <a:xfrm>
            <a:off x="4178592" y="685800"/>
            <a:ext cx="3834816" cy="5486400"/>
          </a:xfrm>
          <a:solidFill>
            <a:schemeClr val="bg1">
              <a:lumMod val="85000"/>
              <a:lumOff val="15000"/>
            </a:schemeClr>
          </a:solidFill>
          <a:ln w="127000">
            <a:solidFill>
              <a:srgbClr val="404040"/>
            </a:solidFill>
          </a:ln>
          <a:effectLst/>
          <a:scene3d>
            <a:camera prst="orthographicFront"/>
            <a:lightRig rig="threePt" dir="t"/>
          </a:scene3d>
          <a:sp3d extrusionH="127000" prstMaterial="matte">
            <a:bevelT w="127000" prst="relaxedInset"/>
            <a:extrusionClr>
              <a:srgbClr val="404040"/>
            </a:extrusionClr>
          </a:sp3d>
        </p:spPr>
        <p:txBody>
          <a:bodyPr tIns="365760"/>
          <a:lstStyle>
            <a:lvl1pPr marL="0" indent="0" algn="ctr">
              <a:buNone/>
              <a:defRPr/>
            </a:lvl1pPr>
          </a:lstStyle>
          <a:p>
            <a:r>
              <a:rPr lang="en-US" dirty="0" smtClean="0"/>
              <a:t>Insert Left Picture</a:t>
            </a:r>
            <a:endParaRPr lang="en-US" dirty="0"/>
          </a:p>
        </p:txBody>
      </p:sp>
      <p:sp>
        <p:nvSpPr>
          <p:cNvPr id="11" name="Rectangle 10"/>
          <p:cNvSpPr/>
          <p:nvPr userDrawn="1"/>
        </p:nvSpPr>
        <p:spPr>
          <a:xfrm>
            <a:off x="12401958"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images, select a picture and delete it. Then click the Pictures icon in the placeholder to insert your own image.</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smtClean="0">
                <a:solidFill>
                  <a:prstClr val="white">
                    <a:lumMod val="50000"/>
                  </a:prstClr>
                </a:solidFill>
                <a:latin typeface="Calibri Light" panose="020F0302020204030204" pitchFamily="34" charset="0"/>
                <a:cs typeface="Calibri" panose="020F0502020204030204" pitchFamily="34" charset="0"/>
              </a:rPr>
              <a:t>Make it easier to</a:t>
            </a:r>
            <a:r>
              <a:rPr lang="en-US" sz="1600" baseline="0" dirty="0" smtClean="0">
                <a:solidFill>
                  <a:prstClr val="white">
                    <a:lumMod val="50000"/>
                  </a:prstClr>
                </a:solidFill>
                <a:latin typeface="Calibri Light" panose="020F0302020204030204" pitchFamily="34" charset="0"/>
                <a:cs typeface="Calibri" panose="020F0502020204030204" pitchFamily="34" charset="0"/>
              </a:rPr>
              <a:t> change the Center  Picture</a:t>
            </a:r>
            <a:r>
              <a:rPr lang="en-US" sz="1600" dirty="0" smtClean="0">
                <a:solidFill>
                  <a:prstClr val="white">
                    <a:lumMod val="50000"/>
                  </a:prstClr>
                </a:solidFill>
                <a:latin typeface="Calibri Light" panose="020F0302020204030204" pitchFamily="34" charset="0"/>
                <a:cs typeface="Calibri" panose="020F0502020204030204" pitchFamily="34" charset="0"/>
              </a:rPr>
              <a:t>: use the Selection Pane to temporarily hide the Large Left Picture Placeholder. (Home tab, Select, Selection Pane). Click the eye icon to hide or show an object.</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634128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8"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hidden"/>
                                      </p:to>
                                    </p:set>
                                  </p:childTnLst>
                                </p:cTn>
                              </p:par>
                            </p:childTnLst>
                          </p:cTn>
                        </p:par>
                        <p:par>
                          <p:cTn id="10" fill="hold">
                            <p:stCondLst>
                              <p:cond delay="0"/>
                            </p:stCondLst>
                            <p:childTnLst>
                              <p:par>
                                <p:cTn id="11" presetID="6" presetClass="emph" presetSubtype="0" autoRev="1" fill="hold" grpId="0" nodeType="afterEffect">
                                  <p:stCondLst>
                                    <p:cond delay="0"/>
                                  </p:stCondLst>
                                  <p:childTnLst>
                                    <p:animScale>
                                      <p:cBhvr>
                                        <p:cTn id="12" dur="1000" fill="hold"/>
                                        <p:tgtEl>
                                          <p:spTgt spid="6"/>
                                        </p:tgtEl>
                                      </p:cBhvr>
                                      <p:by x="125000" y="125000"/>
                                    </p:animScale>
                                  </p:childTnLst>
                                </p:cTn>
                              </p:par>
                              <p:par>
                                <p:cTn id="13" presetID="63" presetClass="path" presetSubtype="0" autoRev="1" fill="hold" grpId="1" nodeType="withEffect">
                                  <p:stCondLst>
                                    <p:cond delay="0"/>
                                  </p:stCondLst>
                                  <p:childTnLst>
                                    <p:animMotion origin="layout" path="M -1.875E-6 0 L 0.26133 0 " pathEditMode="relative" rAng="0" ptsTypes="AA">
                                      <p:cBhvr>
                                        <p:cTn id="14" dur="1000" fill="hold"/>
                                        <p:tgtEl>
                                          <p:spTgt spid="6"/>
                                        </p:tgtEl>
                                        <p:attrNameLst>
                                          <p:attrName>ppt_x</p:attrName>
                                          <p:attrName>ppt_y</p:attrName>
                                        </p:attrNameLst>
                                      </p:cBhvr>
                                      <p:rCtr x="13060" y="0"/>
                                    </p:animMotion>
                                  </p:childTnLst>
                                </p:cTn>
                              </p:par>
                              <p:par>
                                <p:cTn id="15" presetID="10" presetClass="exit" presetSubtype="0" fill="hold" grpId="2" nodeType="with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6" presetClass="emph" presetSubtype="0" fill="hold" grpId="1" nodeType="withEffect">
                                  <p:stCondLst>
                                    <p:cond delay="0"/>
                                  </p:stCondLst>
                                  <p:childTnLst>
                                    <p:animScale>
                                      <p:cBhvr>
                                        <p:cTn id="19" dur="10" fill="hold"/>
                                        <p:tgtEl>
                                          <p:spTgt spid="10"/>
                                        </p:tgtEl>
                                      </p:cBhvr>
                                      <p:by x="80000" y="80000"/>
                                    </p:animScale>
                                  </p:childTnLst>
                                </p:cTn>
                              </p:par>
                              <p:par>
                                <p:cTn id="20" presetID="10" presetClass="entr" presetSubtype="0" fill="hold" grpId="2"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childTnLst>
                                </p:cTn>
                              </p:par>
                              <p:par>
                                <p:cTn id="23" presetID="6" presetClass="emph" presetSubtype="0" fill="hold" grpId="3" nodeType="withEffect">
                                  <p:stCondLst>
                                    <p:cond delay="0"/>
                                  </p:stCondLst>
                                  <p:childTnLst>
                                    <p:animScale>
                                      <p:cBhvr>
                                        <p:cTn id="24" dur="1000" fill="hold"/>
                                        <p:tgtEl>
                                          <p:spTgt spid="10"/>
                                        </p:tgtEl>
                                      </p:cBhvr>
                                      <p:by x="125000" y="125000"/>
                                    </p:animScale>
                                  </p:childTnLst>
                                </p:cTn>
                              </p:par>
                              <p:par>
                                <p:cTn id="25" presetID="35" presetClass="path" presetSubtype="0" fill="hold" grpId="4" nodeType="withEffect">
                                  <p:stCondLst>
                                    <p:cond delay="0"/>
                                  </p:stCondLst>
                                  <p:childTnLst>
                                    <p:animMotion origin="layout" path="M 0 0 L -0.26133 0 " pathEditMode="relative" rAng="0" ptsTypes="AA">
                                      <p:cBhvr>
                                        <p:cTn id="26" dur="1000" spd="-100000" fill="hold"/>
                                        <p:tgtEl>
                                          <p:spTgt spid="10"/>
                                        </p:tgtEl>
                                        <p:attrNameLst>
                                          <p:attrName>ppt_x</p:attrName>
                                          <p:attrName>ppt_y</p:attrName>
                                        </p:attrNameLst>
                                      </p:cBhvr>
                                      <p:rCtr x="-13047" y="0"/>
                                    </p:animMotion>
                                  </p:childTnLst>
                                </p:cTn>
                              </p:par>
                            </p:childTnLst>
                          </p:cTn>
                        </p:par>
                      </p:childTnLst>
                    </p:cTn>
                  </p:par>
                  <p:par>
                    <p:cTn id="27" fill="hold">
                      <p:stCondLst>
                        <p:cond delay="indefinite"/>
                      </p:stCondLst>
                      <p:childTnLst>
                        <p:par>
                          <p:cTn id="28" fill="hold">
                            <p:stCondLst>
                              <p:cond delay="0"/>
                            </p:stCondLst>
                            <p:childTnLst>
                              <p:par>
                                <p:cTn id="29" presetID="35" presetClass="path" presetSubtype="0" fill="hold" grpId="5" nodeType="clickEffect">
                                  <p:stCondLst>
                                    <p:cond delay="0"/>
                                  </p:stCondLst>
                                  <p:childTnLst>
                                    <p:animMotion origin="layout" path="M 5E-6 0 L -0.26875 0 " pathEditMode="relative" rAng="0" ptsTypes="AA">
                                      <p:cBhvr>
                                        <p:cTn id="30" dur="1000" fill="hold"/>
                                        <p:tgtEl>
                                          <p:spTgt spid="10"/>
                                        </p:tgtEl>
                                        <p:attrNameLst>
                                          <p:attrName>ppt_x</p:attrName>
                                          <p:attrName>ppt_y</p:attrName>
                                        </p:attrNameLst>
                                      </p:cBhvr>
                                      <p:rCtr x="-13438" y="0"/>
                                    </p:animMotion>
                                  </p:childTnLst>
                                </p:cTn>
                              </p:par>
                              <p:par>
                                <p:cTn id="31" presetID="6" presetClass="emph" presetSubtype="0" fill="hold" grpId="6" nodeType="withEffect">
                                  <p:stCondLst>
                                    <p:cond delay="0"/>
                                  </p:stCondLst>
                                  <p:childTnLst>
                                    <p:animScale>
                                      <p:cBhvr>
                                        <p:cTn id="32" dur="1000" fill="hold"/>
                                        <p:tgtEl>
                                          <p:spTgt spid="10"/>
                                        </p:tgtEl>
                                      </p:cBhvr>
                                      <p:by x="80000" y="80000"/>
                                    </p:animScale>
                                  </p:childTnLst>
                                </p:cTn>
                              </p:par>
                              <p:par>
                                <p:cTn id="33" presetID="10" presetClass="exit" presetSubtype="0" fill="hold" grpId="7" nodeType="withEffect">
                                  <p:stCondLst>
                                    <p:cond delay="0"/>
                                  </p:stCondLst>
                                  <p:childTnLst>
                                    <p:animEffect transition="out" filter="fade">
                                      <p:cBhvr>
                                        <p:cTn id="34" dur="1000"/>
                                        <p:tgtEl>
                                          <p:spTgt spid="10"/>
                                        </p:tgtEl>
                                      </p:cBhvr>
                                    </p:animEffect>
                                    <p:set>
                                      <p:cBhvr>
                                        <p:cTn id="35" dur="1" fill="hold">
                                          <p:stCondLst>
                                            <p:cond delay="999"/>
                                          </p:stCondLst>
                                        </p:cTn>
                                        <p:tgtEl>
                                          <p:spTgt spid="10"/>
                                        </p:tgtEl>
                                        <p:attrNameLst>
                                          <p:attrName>style.visibility</p:attrName>
                                        </p:attrNameLst>
                                      </p:cBhvr>
                                      <p:to>
                                        <p:strVal val="hidden"/>
                                      </p:to>
                                    </p:set>
                                  </p:childTnLst>
                                </p:cTn>
                              </p:par>
                              <p:par>
                                <p:cTn id="36" presetID="10" presetClass="entr" presetSubtype="0" fill="hold" grpId="3" nodeType="withEffect">
                                  <p:stCondLst>
                                    <p:cond delay="100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6" grpId="3" animBg="1"/>
      <p:bldP spid="10" grpId="0" animBg="1"/>
      <p:bldP spid="10" grpId="1" animBg="1"/>
      <p:bldP spid="10" grpId="2" animBg="1"/>
      <p:bldP spid="10" grpId="3" animBg="1"/>
      <p:bldP spid="10" grpId="4" animBg="1"/>
      <p:bldP spid="10" grpId="5" animBg="1"/>
      <p:bldP spid="10" grpId="6" animBg="1"/>
      <p:bldP spid="10" grpId="7" animBg="1"/>
      <p:bldP spid="10" grpId="8"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5B6E4-F352-458B-BEEA-32D8382A8B30}" type="datetimeFigureOut">
              <a:rPr lang="en-US" smtClean="0"/>
              <a:t>9/9/2017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97D2B-E1B9-43CE-B810-3D4FD07A43AC}" type="slidenum">
              <a:rPr lang="en-US" smtClean="0"/>
              <a:t>‹#›</a:t>
            </a:fld>
            <a:endParaRPr lang="en-US"/>
          </a:p>
        </p:txBody>
      </p:sp>
    </p:spTree>
    <p:extLst>
      <p:ext uri="{BB962C8B-B14F-4D97-AF65-F5344CB8AC3E}">
        <p14:creationId xmlns:p14="http://schemas.microsoft.com/office/powerpoint/2010/main" val="4904052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62" r:id="rId10"/>
    <p:sldLayoutId id="2147483663" r:id="rId11"/>
    <p:sldLayoutId id="2147483656" r:id="rId12"/>
    <p:sldLayoutId id="2147483657" r:id="rId13"/>
    <p:sldLayoutId id="2147483658" r:id="rId14"/>
    <p:sldLayoutId id="2147483659"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9630" r="29630"/>
          <a:stretch>
            <a:fillRect/>
          </a:stretch>
        </p:blipFill>
        <p:spPr/>
      </p:pic>
      <p:sp>
        <p:nvSpPr>
          <p:cNvPr id="15" name="TextBox 14"/>
          <p:cNvSpPr txBox="1"/>
          <p:nvPr/>
        </p:nvSpPr>
        <p:spPr>
          <a:xfrm>
            <a:off x="3008243" y="217075"/>
            <a:ext cx="6459313" cy="646331"/>
          </a:xfrm>
          <a:prstGeom prst="rect">
            <a:avLst/>
          </a:prstGeom>
          <a:noFill/>
        </p:spPr>
        <p:txBody>
          <a:bodyPr wrap="square" rtlCol="0">
            <a:spAutoFit/>
          </a:bodyPr>
          <a:lstStyle/>
          <a:p>
            <a:r>
              <a:rPr lang="en-SG" sz="3600" b="1" dirty="0" smtClean="0">
                <a:latin typeface="Calibri" panose="020F0502020204030204" pitchFamily="34" charset="0"/>
              </a:rPr>
              <a:t>The Blessings of Choosing Wisely</a:t>
            </a:r>
            <a:endParaRPr lang="en-SG" sz="3600" b="1" dirty="0">
              <a:latin typeface="Calibri" panose="020F0502020204030204" pitchFamily="34" charset="0"/>
            </a:endParaRPr>
          </a:p>
        </p:txBody>
      </p:sp>
      <p:sp>
        <p:nvSpPr>
          <p:cNvPr id="2" name="TextBox 1"/>
          <p:cNvSpPr txBox="1"/>
          <p:nvPr/>
        </p:nvSpPr>
        <p:spPr>
          <a:xfrm>
            <a:off x="4333461" y="5857460"/>
            <a:ext cx="4068418" cy="830997"/>
          </a:xfrm>
          <a:prstGeom prst="rect">
            <a:avLst/>
          </a:prstGeom>
          <a:noFill/>
        </p:spPr>
        <p:txBody>
          <a:bodyPr wrap="square" rtlCol="0">
            <a:spAutoFit/>
          </a:bodyPr>
          <a:lstStyle/>
          <a:p>
            <a:pPr algn="ctr"/>
            <a:r>
              <a:rPr lang="en-SG" sz="2400" b="1" dirty="0" smtClean="0"/>
              <a:t>Encounter Service 9 Sep 2017</a:t>
            </a:r>
          </a:p>
          <a:p>
            <a:pPr algn="ctr"/>
            <a:r>
              <a:rPr lang="en-SG" sz="2400" b="1" dirty="0" smtClean="0"/>
              <a:t>Cecil </a:t>
            </a:r>
            <a:r>
              <a:rPr lang="en-SG" sz="2400" b="1" dirty="0" err="1" smtClean="0"/>
              <a:t>Ang</a:t>
            </a:r>
            <a:endParaRPr lang="en-SG" sz="2400" b="1" dirty="0"/>
          </a:p>
        </p:txBody>
      </p:sp>
      <p:pic>
        <p:nvPicPr>
          <p:cNvPr id="1034" name="Picture 10" descr="Image result for tree by streams of water"/>
          <p:cNvPicPr>
            <a:picLocks noGrp="1" noChangeAspect="1" noChangeArrowheads="1"/>
          </p:cNvPicPr>
          <p:nvPr>
            <p:ph type="pic" sz="quarter" idx="14"/>
          </p:nvPr>
        </p:nvPicPr>
        <p:blipFill>
          <a:blip r:embed="rId3">
            <a:extLst>
              <a:ext uri="{28A0092B-C50C-407E-A947-70E740481C1C}">
                <a14:useLocalDpi xmlns:a14="http://schemas.microsoft.com/office/drawing/2010/main" val="0"/>
              </a:ext>
            </a:extLst>
          </a:blip>
          <a:srcRect l="3453" r="3453"/>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chaff blowing in the wind"/>
          <p:cNvPicPr>
            <a:picLocks noGrp="1" noChangeAspect="1" noChangeArrowheads="1"/>
          </p:cNvPicPr>
          <p:nvPr>
            <p:ph type="pic" sz="quarter" idx="15"/>
          </p:nvPr>
        </p:nvPicPr>
        <p:blipFill>
          <a:blip r:embed="rId4">
            <a:extLst>
              <a:ext uri="{28A0092B-C50C-407E-A947-70E740481C1C}">
                <a14:useLocalDpi xmlns:a14="http://schemas.microsoft.com/office/drawing/2010/main" val="0"/>
              </a:ext>
            </a:extLst>
          </a:blip>
          <a:srcRect l="23730" r="23730"/>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423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6203980"/>
              </p:ext>
            </p:extLst>
          </p:nvPr>
        </p:nvGraphicFramePr>
        <p:xfrm>
          <a:off x="838200" y="1536450"/>
          <a:ext cx="10515600" cy="4933716"/>
        </p:xfrm>
        <a:graphic>
          <a:graphicData uri="http://schemas.openxmlformats.org/drawingml/2006/table">
            <a:tbl>
              <a:tblPr firstRow="1" bandRow="1">
                <a:tableStyleId>{5C22544A-7EE6-4342-B048-85BDC9FD1C3A}</a:tableStyleId>
              </a:tblPr>
              <a:tblGrid>
                <a:gridCol w="5257800"/>
                <a:gridCol w="5257800"/>
              </a:tblGrid>
              <a:tr h="487431">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4415556">
                <a:tc>
                  <a:txBody>
                    <a:bodyPr/>
                    <a:lstStyle/>
                    <a:p>
                      <a:pPr>
                        <a:spcAft>
                          <a:spcPts val="0"/>
                        </a:spcAft>
                      </a:pPr>
                      <a:r>
                        <a:rPr lang="en-SG" sz="2800" b="1" u="sng" dirty="0">
                          <a:solidFill>
                            <a:srgbClr val="000000"/>
                          </a:solidFill>
                          <a:effectLst/>
                          <a:latin typeface="+mn-lt"/>
                          <a:ea typeface="Times New Roman"/>
                          <a:cs typeface="Helvetica"/>
                        </a:rPr>
                        <a:t>What he does not do (v 1)</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Sit</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seat of </a:t>
                      </a:r>
                      <a:r>
                        <a:rPr lang="en-SG" sz="2800" dirty="0">
                          <a:solidFill>
                            <a:srgbClr val="FF0000"/>
                          </a:solidFill>
                          <a:effectLst/>
                          <a:latin typeface="+mn-lt"/>
                          <a:ea typeface="Times New Roman"/>
                          <a:cs typeface="Helvetica"/>
                        </a:rPr>
                        <a:t>scoffers</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(put</a:t>
                      </a:r>
                      <a:r>
                        <a:rPr lang="en-SG" sz="2800" baseline="0" dirty="0" smtClean="0">
                          <a:solidFill>
                            <a:srgbClr val="000000"/>
                          </a:solidFill>
                          <a:effectLst/>
                          <a:latin typeface="+mn-lt"/>
                          <a:ea typeface="Times New Roman"/>
                          <a:cs typeface="Helvetica"/>
                        </a:rPr>
                        <a:t> down the things of God)</a:t>
                      </a:r>
                    </a:p>
                    <a:p>
                      <a:pPr marL="0" lvl="0" indent="0">
                        <a:spcAft>
                          <a:spcPts val="0"/>
                        </a:spcAft>
                        <a:buFont typeface="Wingdings"/>
                        <a:buNone/>
                      </a:pPr>
                      <a:endParaRPr lang="en-SG" sz="2800" baseline="0" dirty="0" smtClean="0">
                        <a:solidFill>
                          <a:srgbClr val="000000"/>
                        </a:solidFill>
                        <a:effectLst/>
                        <a:latin typeface="+mn-lt"/>
                        <a:ea typeface="Times New Roman"/>
                        <a:cs typeface="Helvetica"/>
                      </a:endParaRPr>
                    </a:p>
                    <a:p>
                      <a:pPr marL="0" lvl="0" indent="0">
                        <a:spcAft>
                          <a:spcPts val="0"/>
                        </a:spcAft>
                        <a:buFont typeface="Wingdings"/>
                        <a:buNone/>
                      </a:pPr>
                      <a:r>
                        <a:rPr lang="en-SG" sz="2400" b="0" i="0" kern="1200" dirty="0" smtClean="0">
                          <a:solidFill>
                            <a:schemeClr val="dk1"/>
                          </a:solidFill>
                          <a:effectLst/>
                          <a:latin typeface="+mn-lt"/>
                          <a:ea typeface="+mn-ea"/>
                          <a:cs typeface="+mn-cs"/>
                        </a:rPr>
                        <a:t>Do you not know that the saints will judge the world? And if the world is to be judged by you, are you incompetent to try trivial cases? </a:t>
                      </a:r>
                      <a:r>
                        <a:rPr lang="en-SG" sz="2400" b="1" i="0" kern="1200" baseline="3000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Do you not know that we are to judge angels?  1 </a:t>
                      </a:r>
                      <a:r>
                        <a:rPr lang="en-SG" sz="2400" b="0" i="0" kern="1200" dirty="0" err="1" smtClean="0">
                          <a:solidFill>
                            <a:schemeClr val="dk1"/>
                          </a:solidFill>
                          <a:effectLst/>
                          <a:latin typeface="+mn-lt"/>
                          <a:ea typeface="+mn-ea"/>
                          <a:cs typeface="+mn-cs"/>
                        </a:rPr>
                        <a:t>Cor</a:t>
                      </a:r>
                      <a:r>
                        <a:rPr lang="en-SG" sz="2400" b="0" i="0" kern="1200" dirty="0" smtClean="0">
                          <a:solidFill>
                            <a:schemeClr val="dk1"/>
                          </a:solidFill>
                          <a:effectLst/>
                          <a:latin typeface="+mn-lt"/>
                          <a:ea typeface="+mn-ea"/>
                          <a:cs typeface="+mn-cs"/>
                        </a:rPr>
                        <a:t> 6:2-3 ESV</a:t>
                      </a:r>
                      <a:endParaRPr lang="en-SG" sz="2400" baseline="0" dirty="0" smtClean="0">
                        <a:solidFill>
                          <a:srgbClr val="000000"/>
                        </a:solidFill>
                        <a:effectLst/>
                        <a:latin typeface="+mn-lt"/>
                        <a:ea typeface="Times New Roman"/>
                        <a:cs typeface="Helvetica"/>
                      </a:endParaRPr>
                    </a:p>
                  </a:txBody>
                  <a:tcPr marL="68580" marR="68580" marT="0" marB="0"/>
                </a:tc>
                <a:tc>
                  <a:txBody>
                    <a:bodyPr/>
                    <a:lstStyle/>
                    <a:p>
                      <a:pPr>
                        <a:spcAft>
                          <a:spcPts val="0"/>
                        </a:spcAft>
                      </a:pPr>
                      <a:r>
                        <a:rPr lang="en-SG" sz="2800" b="1" u="sng" dirty="0">
                          <a:effectLst/>
                          <a:latin typeface="+mn-lt"/>
                          <a:ea typeface="Times New Roman"/>
                        </a:rPr>
                        <a:t>What he does</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Judge based on the perspective of those bearing cynicism and pride  </a:t>
                      </a:r>
                    </a:p>
                    <a:p>
                      <a:pPr marL="0" marR="0" lvl="0" indent="0" algn="l" defTabSz="914400" rtl="0" eaLnBrk="1" fontAlgn="auto" latinLnBrk="0" hangingPunct="1">
                        <a:lnSpc>
                          <a:spcPct val="100000"/>
                        </a:lnSpc>
                        <a:spcBef>
                          <a:spcPts val="0"/>
                        </a:spcBef>
                        <a:spcAft>
                          <a:spcPts val="0"/>
                        </a:spcAft>
                        <a:buClrTx/>
                        <a:buSzTx/>
                        <a:buFont typeface="Wingdings"/>
                        <a:buNone/>
                        <a:tabLst/>
                        <a:defRPr/>
                      </a:pPr>
                      <a:r>
                        <a:rPr lang="en-SG" sz="2400" b="0" i="0" kern="1200" dirty="0" smtClean="0">
                          <a:solidFill>
                            <a:schemeClr val="dk1"/>
                          </a:solidFill>
                          <a:effectLst/>
                          <a:latin typeface="+mn-lt"/>
                          <a:ea typeface="+mn-ea"/>
                          <a:cs typeface="+mn-cs"/>
                        </a:rPr>
                        <a:t>Scoffers will come in the last days with scoffing, following their own sinful desires. They will say, “Where is the promise of his coming?  For ever since the fathers fell asleep, all things are continuing as they were from the beginning of creation.”   2 Pet 3:3-4 ESV</a:t>
                      </a:r>
                      <a:endParaRPr lang="en-SG" sz="2400" dirty="0" smtClean="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2339234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4093889"/>
              </p:ext>
            </p:extLst>
          </p:nvPr>
        </p:nvGraphicFramePr>
        <p:xfrm>
          <a:off x="838200" y="1536450"/>
          <a:ext cx="10515600" cy="3078480"/>
        </p:xfrm>
        <a:graphic>
          <a:graphicData uri="http://schemas.openxmlformats.org/drawingml/2006/table">
            <a:tbl>
              <a:tblPr firstRow="1" bandRow="1">
                <a:tableStyleId>{5C22544A-7EE6-4342-B048-85BDC9FD1C3A}</a:tableStyleId>
              </a:tblPr>
              <a:tblGrid>
                <a:gridCol w="5257800"/>
                <a:gridCol w="5257800"/>
              </a:tblGrid>
              <a:tr h="487431">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2401480">
                <a:tc>
                  <a:txBody>
                    <a:bodyPr/>
                    <a:lstStyle/>
                    <a:p>
                      <a:pPr>
                        <a:spcAft>
                          <a:spcPts val="0"/>
                        </a:spcAft>
                      </a:pPr>
                      <a:r>
                        <a:rPr lang="en-SG" sz="2800" b="1" u="sng" dirty="0">
                          <a:solidFill>
                            <a:srgbClr val="000000"/>
                          </a:solidFill>
                          <a:effectLst/>
                          <a:latin typeface="+mn-lt"/>
                          <a:ea typeface="Times New Roman"/>
                          <a:cs typeface="Helvetica"/>
                        </a:rPr>
                        <a:t>What he does (v 2)</a:t>
                      </a:r>
                      <a:endParaRPr lang="en-SG" sz="2800" dirty="0">
                        <a:effectLst/>
                        <a:latin typeface="+mn-lt"/>
                        <a:ea typeface="Times New Roman"/>
                      </a:endParaRPr>
                    </a:p>
                    <a:p>
                      <a:pPr marL="342900" lvl="0" indent="-342900">
                        <a:spcAft>
                          <a:spcPts val="0"/>
                        </a:spcAft>
                        <a:buFont typeface="Wingdings"/>
                        <a:buChar char=""/>
                      </a:pPr>
                      <a:r>
                        <a:rPr lang="en-SG" sz="2800" dirty="0">
                          <a:solidFill>
                            <a:srgbClr val="000000"/>
                          </a:solidFill>
                          <a:effectLst/>
                          <a:latin typeface="+mn-lt"/>
                          <a:ea typeface="Times New Roman"/>
                          <a:cs typeface="Helvetica"/>
                        </a:rPr>
                        <a:t>Delight in the law of God </a:t>
                      </a:r>
                      <a:endParaRPr lang="en-SG" sz="2800" dirty="0">
                        <a:effectLst/>
                        <a:latin typeface="+mn-lt"/>
                        <a:ea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Wingdings"/>
                        <a:buChar char=""/>
                        <a:tabLst/>
                        <a:defRPr/>
                      </a:pPr>
                      <a:r>
                        <a:rPr lang="en-SG" sz="2800" dirty="0">
                          <a:solidFill>
                            <a:srgbClr val="000000"/>
                          </a:solidFill>
                          <a:effectLst/>
                          <a:latin typeface="+mn-lt"/>
                          <a:ea typeface="Times New Roman"/>
                          <a:cs typeface="Helvetica"/>
                        </a:rPr>
                        <a:t>Meditate on the law day &amp; </a:t>
                      </a:r>
                      <a:r>
                        <a:rPr lang="en-SG" sz="2800" dirty="0" smtClean="0">
                          <a:solidFill>
                            <a:srgbClr val="000000"/>
                          </a:solidFill>
                          <a:effectLst/>
                          <a:latin typeface="+mn-lt"/>
                          <a:ea typeface="Times New Roman"/>
                          <a:cs typeface="Helvetica"/>
                        </a:rPr>
                        <a:t>night</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(to internalise &amp; apply Scripture)</a:t>
                      </a:r>
                    </a:p>
                    <a:p>
                      <a:pPr marL="342900" lvl="0" indent="-342900">
                        <a:spcAft>
                          <a:spcPts val="0"/>
                        </a:spcAft>
                        <a:buFont typeface="Wingdings"/>
                        <a:buChar char=""/>
                      </a:pPr>
                      <a:endParaRPr lang="en-SG" sz="2800" dirty="0">
                        <a:effectLst/>
                        <a:latin typeface="+mn-lt"/>
                        <a:ea typeface="Times New Roman"/>
                      </a:endParaRPr>
                    </a:p>
                  </a:txBody>
                  <a:tcPr marL="68580" marR="68580" marT="0" marB="0"/>
                </a:tc>
                <a:tc>
                  <a:txBody>
                    <a:bodyPr/>
                    <a:lstStyle/>
                    <a:p>
                      <a:pPr>
                        <a:spcAft>
                          <a:spcPts val="0"/>
                        </a:spcAft>
                      </a:pPr>
                      <a:r>
                        <a:rPr lang="en-SG" sz="2800" b="1" u="sng" dirty="0">
                          <a:solidFill>
                            <a:srgbClr val="000000"/>
                          </a:solidFill>
                          <a:effectLst/>
                          <a:latin typeface="+mn-lt"/>
                          <a:ea typeface="Times New Roman"/>
                          <a:cs typeface="Helvetica"/>
                        </a:rPr>
                        <a:t>What he does not do</a:t>
                      </a:r>
                      <a:endParaRPr lang="en-SG" sz="2800" dirty="0">
                        <a:effectLst/>
                        <a:latin typeface="+mn-lt"/>
                        <a:ea typeface="Times New Roman"/>
                      </a:endParaRPr>
                    </a:p>
                    <a:p>
                      <a:pPr marL="342900" lvl="0" indent="-342900">
                        <a:spcAft>
                          <a:spcPts val="0"/>
                        </a:spcAft>
                        <a:buFont typeface="Wingdings"/>
                        <a:buChar char=""/>
                      </a:pPr>
                      <a:r>
                        <a:rPr lang="en-SG" sz="2800" dirty="0">
                          <a:effectLst/>
                          <a:latin typeface="+mn-lt"/>
                          <a:ea typeface="Times New Roman"/>
                        </a:rPr>
                        <a:t>Believe not in God’s existence </a:t>
                      </a:r>
                    </a:p>
                    <a:p>
                      <a:pPr marL="342900" lvl="0" indent="-342900">
                        <a:spcAft>
                          <a:spcPts val="0"/>
                        </a:spcAft>
                        <a:buFont typeface="Wingdings"/>
                        <a:buChar char=""/>
                      </a:pPr>
                      <a:r>
                        <a:rPr lang="en-SG" sz="2800" dirty="0">
                          <a:effectLst/>
                          <a:latin typeface="+mn-lt"/>
                          <a:ea typeface="Times New Roman"/>
                        </a:rPr>
                        <a:t>Rely not on God’s guidance</a:t>
                      </a:r>
                    </a:p>
                  </a:txBody>
                  <a:tcPr marL="68580" marR="68580" marT="0" marB="0"/>
                </a:tc>
              </a:tr>
            </a:tbl>
          </a:graphicData>
        </a:graphic>
      </p:graphicFrame>
    </p:spTree>
    <p:extLst>
      <p:ext uri="{BB962C8B-B14F-4D97-AF65-F5344CB8AC3E}">
        <p14:creationId xmlns:p14="http://schemas.microsoft.com/office/powerpoint/2010/main" val="3764698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9878920"/>
              </p:ext>
            </p:extLst>
          </p:nvPr>
        </p:nvGraphicFramePr>
        <p:xfrm>
          <a:off x="838200" y="1536450"/>
          <a:ext cx="10515600" cy="3261360"/>
        </p:xfrm>
        <a:graphic>
          <a:graphicData uri="http://schemas.openxmlformats.org/drawingml/2006/table">
            <a:tbl>
              <a:tblPr firstRow="1" bandRow="1">
                <a:tableStyleId>{5C22544A-7EE6-4342-B048-85BDC9FD1C3A}</a:tableStyleId>
              </a:tblPr>
              <a:tblGrid>
                <a:gridCol w="5257800"/>
                <a:gridCol w="5257800"/>
              </a:tblGrid>
              <a:tr h="487431">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2401480">
                <a:tc>
                  <a:txBody>
                    <a:bodyPr/>
                    <a:lstStyle/>
                    <a:p>
                      <a:pPr>
                        <a:spcAft>
                          <a:spcPts val="0"/>
                        </a:spcAft>
                      </a:pPr>
                      <a:r>
                        <a:rPr lang="en-SG" sz="2800" b="1" u="sng" dirty="0">
                          <a:solidFill>
                            <a:srgbClr val="000000"/>
                          </a:solidFill>
                          <a:effectLst/>
                          <a:latin typeface="+mn-lt"/>
                          <a:ea typeface="Times New Roman"/>
                          <a:cs typeface="Helvetica"/>
                        </a:rPr>
                        <a:t>What he does (v 2)</a:t>
                      </a:r>
                      <a:endParaRPr lang="en-SG" sz="2800" dirty="0">
                        <a:effectLst/>
                        <a:latin typeface="+mn-lt"/>
                        <a:ea typeface="Times New Roman"/>
                      </a:endParaRPr>
                    </a:p>
                    <a:p>
                      <a:pPr marL="342900" lvl="0" indent="-342900">
                        <a:spcAft>
                          <a:spcPts val="0"/>
                        </a:spcAft>
                        <a:buFont typeface="Wingdings"/>
                        <a:buChar char=""/>
                      </a:pPr>
                      <a:r>
                        <a:rPr lang="en-SG" sz="2800" dirty="0">
                          <a:solidFill>
                            <a:srgbClr val="000000"/>
                          </a:solidFill>
                          <a:effectLst/>
                          <a:latin typeface="+mn-lt"/>
                          <a:ea typeface="Times New Roman"/>
                          <a:cs typeface="Helvetica"/>
                        </a:rPr>
                        <a:t>Delight in the law of </a:t>
                      </a:r>
                      <a:r>
                        <a:rPr lang="en-SG" sz="2800" dirty="0" smtClean="0">
                          <a:solidFill>
                            <a:srgbClr val="000000"/>
                          </a:solidFill>
                          <a:effectLst/>
                          <a:latin typeface="+mn-lt"/>
                          <a:ea typeface="Times New Roman"/>
                          <a:cs typeface="Helvetica"/>
                        </a:rPr>
                        <a:t>God;</a:t>
                      </a:r>
                      <a:r>
                        <a:rPr lang="en-SG" sz="2800" baseline="0" dirty="0" smtClean="0">
                          <a:solidFill>
                            <a:srgbClr val="000000"/>
                          </a:solidFill>
                          <a:effectLst/>
                          <a:latin typeface="+mn-lt"/>
                          <a:ea typeface="Times New Roman"/>
                          <a:cs typeface="Helvetica"/>
                        </a:rPr>
                        <a:t> </a:t>
                      </a:r>
                      <a:r>
                        <a:rPr lang="en-SG" sz="2800" b="0" i="0" kern="1200" dirty="0" smtClean="0">
                          <a:solidFill>
                            <a:schemeClr val="dk1"/>
                          </a:solidFill>
                          <a:effectLst/>
                          <a:latin typeface="+mn-lt"/>
                          <a:ea typeface="+mn-ea"/>
                          <a:cs typeface="+mn-cs"/>
                        </a:rPr>
                        <a:t>to bend or incline toward God’s law</a:t>
                      </a:r>
                    </a:p>
                    <a:p>
                      <a:pPr marL="342900" lvl="0" indent="-342900">
                        <a:spcAft>
                          <a:spcPts val="0"/>
                        </a:spcAft>
                        <a:buFont typeface="Wingdings"/>
                        <a:buChar char=""/>
                      </a:pPr>
                      <a:endParaRPr lang="en-SG" sz="2800" b="0" i="0" kern="1200" dirty="0" smtClean="0">
                        <a:solidFill>
                          <a:schemeClr val="dk1"/>
                        </a:solidFill>
                        <a:effectLst/>
                        <a:latin typeface="+mn-lt"/>
                        <a:ea typeface="+mn-ea"/>
                        <a:cs typeface="+mn-cs"/>
                      </a:endParaRPr>
                    </a:p>
                    <a:p>
                      <a:pPr>
                        <a:spcAft>
                          <a:spcPts val="0"/>
                        </a:spcAft>
                      </a:pPr>
                      <a:r>
                        <a:rPr lang="en-SG" sz="2400" b="0" i="0" kern="1200" dirty="0" smtClean="0">
                          <a:solidFill>
                            <a:schemeClr val="dk1"/>
                          </a:solidFill>
                          <a:effectLst/>
                          <a:latin typeface="+mn-lt"/>
                          <a:ea typeface="+mn-ea"/>
                          <a:cs typeface="+mn-cs"/>
                        </a:rPr>
                        <a:t>Your testimonies are my delight;</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they are my counsellors.         Ps 119:124 ESV</a:t>
                      </a:r>
                      <a:endParaRPr lang="en-SG" sz="2400" dirty="0">
                        <a:effectLst/>
                        <a:latin typeface="+mn-lt"/>
                        <a:ea typeface="Times New Roman"/>
                      </a:endParaRPr>
                    </a:p>
                  </a:txBody>
                  <a:tcPr marL="68580" marR="68580" marT="0" marB="0"/>
                </a:tc>
                <a:tc>
                  <a:txBody>
                    <a:bodyPr/>
                    <a:lstStyle/>
                    <a:p>
                      <a:pPr>
                        <a:spcAft>
                          <a:spcPts val="0"/>
                        </a:spcAft>
                      </a:pPr>
                      <a:r>
                        <a:rPr lang="en-SG" sz="2800" b="1" u="sng" dirty="0">
                          <a:solidFill>
                            <a:srgbClr val="000000"/>
                          </a:solidFill>
                          <a:effectLst/>
                          <a:latin typeface="+mn-lt"/>
                          <a:ea typeface="Times New Roman"/>
                          <a:cs typeface="Helvetica"/>
                        </a:rPr>
                        <a:t>What he does not do</a:t>
                      </a:r>
                      <a:endParaRPr lang="en-SG" sz="2800" dirty="0">
                        <a:effectLst/>
                        <a:latin typeface="+mn-lt"/>
                        <a:ea typeface="Times New Roman"/>
                      </a:endParaRPr>
                    </a:p>
                    <a:p>
                      <a:pPr marL="342900" lvl="0" indent="-342900">
                        <a:spcAft>
                          <a:spcPts val="0"/>
                        </a:spcAft>
                        <a:buFont typeface="Wingdings"/>
                        <a:buChar char=""/>
                      </a:pPr>
                      <a:r>
                        <a:rPr lang="en-SG" sz="2800" dirty="0">
                          <a:effectLst/>
                          <a:latin typeface="+mn-lt"/>
                          <a:ea typeface="Times New Roman"/>
                        </a:rPr>
                        <a:t>Believe not in God’s </a:t>
                      </a:r>
                      <a:r>
                        <a:rPr lang="en-SG" sz="2800" dirty="0" smtClean="0">
                          <a:effectLst/>
                          <a:latin typeface="+mn-lt"/>
                          <a:ea typeface="Times New Roman"/>
                        </a:rPr>
                        <a:t>existence</a:t>
                      </a:r>
                    </a:p>
                    <a:p>
                      <a:pPr marL="342900" lvl="0" indent="-342900">
                        <a:spcAft>
                          <a:spcPts val="0"/>
                        </a:spcAft>
                        <a:buFont typeface="Wingdings"/>
                        <a:buChar char=""/>
                      </a:pPr>
                      <a:endParaRPr lang="en-SG" sz="2800" dirty="0" smtClean="0">
                        <a:effectLst/>
                        <a:latin typeface="+mn-lt"/>
                        <a:ea typeface="Times New Roman"/>
                      </a:endParaRPr>
                    </a:p>
                    <a:p>
                      <a:pPr marL="0" lvl="0" indent="0">
                        <a:spcAft>
                          <a:spcPts val="0"/>
                        </a:spcAft>
                        <a:buFont typeface="Wingdings"/>
                        <a:buNone/>
                      </a:pPr>
                      <a:r>
                        <a:rPr lang="en-SG" sz="2400" b="0" i="0" kern="1200" dirty="0" smtClean="0">
                          <a:solidFill>
                            <a:schemeClr val="dk1"/>
                          </a:solidFill>
                          <a:effectLst/>
                          <a:latin typeface="+mn-lt"/>
                          <a:ea typeface="+mn-ea"/>
                          <a:cs typeface="+mn-cs"/>
                        </a:rPr>
                        <a:t>The fool says in his heart, “There is no God.”</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They are corrupt, they do abominable deeds;</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there is none who does good.  Ps 14:1 ESV</a:t>
                      </a:r>
                      <a:endParaRPr lang="en-SG" sz="2400" dirty="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109930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89300586"/>
              </p:ext>
            </p:extLst>
          </p:nvPr>
        </p:nvGraphicFramePr>
        <p:xfrm>
          <a:off x="567745" y="1600845"/>
          <a:ext cx="10515600" cy="4716243"/>
        </p:xfrm>
        <a:graphic>
          <a:graphicData uri="http://schemas.openxmlformats.org/drawingml/2006/table">
            <a:tbl>
              <a:tblPr firstRow="1" bandRow="1">
                <a:tableStyleId>{5C22544A-7EE6-4342-B048-85BDC9FD1C3A}</a:tableStyleId>
              </a:tblPr>
              <a:tblGrid>
                <a:gridCol w="5257800"/>
                <a:gridCol w="5257800"/>
              </a:tblGrid>
              <a:tr h="480389">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4198083">
                <a:tc>
                  <a:txBody>
                    <a:bodyPr/>
                    <a:lstStyle/>
                    <a:p>
                      <a:pPr>
                        <a:spcAft>
                          <a:spcPts val="0"/>
                        </a:spcAft>
                      </a:pPr>
                      <a:r>
                        <a:rPr lang="en-SG" sz="2800" b="1" u="sng" dirty="0">
                          <a:solidFill>
                            <a:srgbClr val="000000"/>
                          </a:solidFill>
                          <a:effectLst/>
                          <a:latin typeface="+mn-lt"/>
                          <a:ea typeface="Times New Roman"/>
                          <a:cs typeface="Helvetica"/>
                        </a:rPr>
                        <a:t>What he does (v 2)</a:t>
                      </a:r>
                      <a:endParaRPr lang="en-SG" sz="2800" dirty="0">
                        <a:effectLst/>
                        <a:latin typeface="+mn-lt"/>
                        <a:ea typeface="Times New Roman"/>
                      </a:endParaRPr>
                    </a:p>
                    <a:p>
                      <a:pPr marL="0" lvl="0" indent="0">
                        <a:spcAft>
                          <a:spcPts val="0"/>
                        </a:spcAft>
                        <a:buFont typeface="Wingdings"/>
                        <a:buChar char=""/>
                      </a:pPr>
                      <a:r>
                        <a:rPr lang="en-SG" sz="2800" dirty="0" smtClean="0">
                          <a:solidFill>
                            <a:srgbClr val="000000"/>
                          </a:solidFill>
                          <a:effectLst/>
                          <a:latin typeface="+mn-lt"/>
                          <a:ea typeface="Times New Roman"/>
                          <a:cs typeface="Helvetica"/>
                        </a:rPr>
                        <a:t>Meditate </a:t>
                      </a:r>
                      <a:r>
                        <a:rPr lang="en-SG" sz="2800" dirty="0">
                          <a:solidFill>
                            <a:srgbClr val="000000"/>
                          </a:solidFill>
                          <a:effectLst/>
                          <a:latin typeface="+mn-lt"/>
                          <a:ea typeface="Times New Roman"/>
                          <a:cs typeface="Helvetica"/>
                        </a:rPr>
                        <a:t>on the law day &amp; </a:t>
                      </a:r>
                      <a:r>
                        <a:rPr lang="en-SG" sz="2800" dirty="0" smtClean="0">
                          <a:solidFill>
                            <a:srgbClr val="000000"/>
                          </a:solidFill>
                          <a:effectLst/>
                          <a:latin typeface="+mn-lt"/>
                          <a:ea typeface="Times New Roman"/>
                          <a:cs typeface="Helvetica"/>
                        </a:rPr>
                        <a:t>night; (to utter sounds, to speak)</a:t>
                      </a:r>
                      <a:endParaRPr lang="en-SG" sz="2800" b="0" i="0" kern="1200" dirty="0" smtClean="0">
                        <a:solidFill>
                          <a:srgbClr val="000000"/>
                        </a:solidFill>
                        <a:effectLst/>
                        <a:latin typeface="+mn-lt"/>
                        <a:ea typeface="+mn-ea"/>
                        <a:cs typeface="Helvetica"/>
                      </a:endParaRPr>
                    </a:p>
                    <a:p>
                      <a:pPr marL="0" lvl="0" indent="0">
                        <a:spcAft>
                          <a:spcPts val="0"/>
                        </a:spcAft>
                        <a:buFont typeface="Wingdings"/>
                        <a:buNone/>
                      </a:pPr>
                      <a:r>
                        <a:rPr lang="en-SG" sz="2400" b="0" i="0" kern="1200" dirty="0" smtClean="0">
                          <a:solidFill>
                            <a:schemeClr val="dk1"/>
                          </a:solidFill>
                          <a:effectLst/>
                          <a:latin typeface="+mn-lt"/>
                          <a:ea typeface="+mn-ea"/>
                          <a:cs typeface="+mn-cs"/>
                        </a:rPr>
                        <a:t>This Book of the Law shall not depart from your mouth, but you shall meditate on it day and night, so that you may be careful to do according to all that is written in it. For then you will make your way prosperous, and then you will have good success.   Josh 1:8 ESV</a:t>
                      </a:r>
                      <a:endParaRPr lang="en-SG" sz="2400" b="0" dirty="0">
                        <a:effectLst/>
                        <a:latin typeface="+mn-lt"/>
                        <a:ea typeface="Times New Roman"/>
                      </a:endParaRPr>
                    </a:p>
                  </a:txBody>
                  <a:tcPr marL="68580" marR="68580" marT="0" marB="0"/>
                </a:tc>
                <a:tc>
                  <a:txBody>
                    <a:bodyPr/>
                    <a:lstStyle/>
                    <a:p>
                      <a:pPr>
                        <a:spcAft>
                          <a:spcPts val="0"/>
                        </a:spcAft>
                      </a:pPr>
                      <a:r>
                        <a:rPr lang="en-SG" sz="2800" b="1" u="sng" dirty="0">
                          <a:solidFill>
                            <a:srgbClr val="000000"/>
                          </a:solidFill>
                          <a:effectLst/>
                          <a:latin typeface="+mn-lt"/>
                          <a:ea typeface="Times New Roman"/>
                          <a:cs typeface="Helvetica"/>
                        </a:rPr>
                        <a:t>What he does not do</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Does</a:t>
                      </a:r>
                      <a:r>
                        <a:rPr lang="en-SG" sz="2800" baseline="0" dirty="0" smtClean="0">
                          <a:effectLst/>
                          <a:latin typeface="+mn-lt"/>
                          <a:ea typeface="Times New Roman"/>
                        </a:rPr>
                        <a:t> </a:t>
                      </a:r>
                      <a:r>
                        <a:rPr lang="en-SG" sz="2800" dirty="0" smtClean="0">
                          <a:effectLst/>
                          <a:latin typeface="+mn-lt"/>
                          <a:ea typeface="Times New Roman"/>
                        </a:rPr>
                        <a:t>not follow </a:t>
                      </a:r>
                      <a:r>
                        <a:rPr lang="en-SG" sz="2800" dirty="0">
                          <a:effectLst/>
                          <a:latin typeface="+mn-lt"/>
                          <a:ea typeface="Times New Roman"/>
                        </a:rPr>
                        <a:t>God’s </a:t>
                      </a:r>
                      <a:r>
                        <a:rPr lang="en-SG" sz="2800" dirty="0" smtClean="0">
                          <a:effectLst/>
                          <a:latin typeface="+mn-lt"/>
                          <a:ea typeface="Times New Roman"/>
                        </a:rPr>
                        <a:t>law</a:t>
                      </a:r>
                    </a:p>
                    <a:p>
                      <a:pPr marL="342900" lvl="0" indent="-342900">
                        <a:spcAft>
                          <a:spcPts val="0"/>
                        </a:spcAft>
                        <a:buFont typeface="Wingdings"/>
                        <a:buChar char=""/>
                      </a:pPr>
                      <a:endParaRPr lang="en-SG" sz="2800" dirty="0" smtClean="0">
                        <a:effectLst/>
                        <a:latin typeface="+mn-lt"/>
                        <a:ea typeface="Times New Roman"/>
                      </a:endParaRPr>
                    </a:p>
                    <a:p>
                      <a:pPr marL="0" lvl="0" indent="0">
                        <a:spcAft>
                          <a:spcPts val="0"/>
                        </a:spcAft>
                        <a:buFont typeface="Wingdings"/>
                        <a:buNone/>
                      </a:pPr>
                      <a:r>
                        <a:rPr lang="en-SG" sz="2400" b="0" i="0" kern="1200" dirty="0" smtClean="0">
                          <a:solidFill>
                            <a:schemeClr val="dk1"/>
                          </a:solidFill>
                          <a:effectLst/>
                          <a:latin typeface="+mn-lt"/>
                          <a:ea typeface="+mn-ea"/>
                          <a:cs typeface="+mn-cs"/>
                        </a:rPr>
                        <a:t>Hot indignation seizes me because of the wicked,</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who forsake your law.  </a:t>
                      </a:r>
                    </a:p>
                    <a:p>
                      <a:pPr marL="0" lvl="0" indent="0">
                        <a:spcAft>
                          <a:spcPts val="0"/>
                        </a:spcAft>
                        <a:buFont typeface="Wingdings"/>
                        <a:buNone/>
                      </a:pPr>
                      <a:r>
                        <a:rPr lang="en-SG" sz="2400" b="0" i="0" kern="1200" dirty="0" smtClean="0">
                          <a:solidFill>
                            <a:schemeClr val="dk1"/>
                          </a:solidFill>
                          <a:effectLst/>
                          <a:latin typeface="+mn-lt"/>
                          <a:ea typeface="+mn-ea"/>
                          <a:cs typeface="+mn-cs"/>
                        </a:rPr>
                        <a:t>                                               Ps 119:54 ESV</a:t>
                      </a:r>
                    </a:p>
                    <a:p>
                      <a:pPr marL="0" lvl="0" indent="0">
                        <a:spcAft>
                          <a:spcPts val="0"/>
                        </a:spcAft>
                        <a:buFont typeface="Wingdings"/>
                        <a:buNone/>
                      </a:pPr>
                      <a:endParaRPr lang="en-SG" sz="2400" b="0" i="0" kern="1200" dirty="0" smtClean="0">
                        <a:solidFill>
                          <a:schemeClr val="dk1"/>
                        </a:solidFill>
                        <a:effectLst/>
                        <a:latin typeface="+mn-lt"/>
                        <a:ea typeface="+mn-ea"/>
                        <a:cs typeface="+mn-cs"/>
                      </a:endParaRPr>
                    </a:p>
                    <a:p>
                      <a:pPr marL="0" lvl="0" indent="0">
                        <a:spcAft>
                          <a:spcPts val="0"/>
                        </a:spcAft>
                        <a:buFont typeface="Wingdings"/>
                        <a:buNone/>
                      </a:pPr>
                      <a:r>
                        <a:rPr lang="en-SG" sz="2400" b="0" i="0" kern="1200" dirty="0" smtClean="0">
                          <a:solidFill>
                            <a:schemeClr val="dk1"/>
                          </a:solidFill>
                          <a:effectLst/>
                          <a:latin typeface="+mn-lt"/>
                          <a:ea typeface="+mn-ea"/>
                          <a:cs typeface="+mn-cs"/>
                        </a:rPr>
                        <a:t>The insolent have dug pitfalls for me;</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they do not live according to your law.  </a:t>
                      </a:r>
                    </a:p>
                    <a:p>
                      <a:pPr marL="0" lvl="0" indent="0">
                        <a:spcAft>
                          <a:spcPts val="0"/>
                        </a:spcAft>
                        <a:buFont typeface="Wingdings"/>
                        <a:buNone/>
                      </a:pPr>
                      <a:r>
                        <a:rPr lang="en-SG" sz="2400" b="0" i="0" kern="1200" dirty="0" smtClean="0">
                          <a:solidFill>
                            <a:schemeClr val="dk1"/>
                          </a:solidFill>
                          <a:effectLst/>
                          <a:latin typeface="+mn-lt"/>
                          <a:ea typeface="+mn-ea"/>
                          <a:cs typeface="+mn-cs"/>
                        </a:rPr>
                        <a:t>                                                Ps 119:85 ESV</a:t>
                      </a:r>
                      <a:endParaRPr lang="en-SG" sz="2400" dirty="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144720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312301"/>
              </p:ext>
            </p:extLst>
          </p:nvPr>
        </p:nvGraphicFramePr>
        <p:xfrm>
          <a:off x="567745" y="1600845"/>
          <a:ext cx="10515600" cy="3636451"/>
        </p:xfrm>
        <a:graphic>
          <a:graphicData uri="http://schemas.openxmlformats.org/drawingml/2006/table">
            <a:tbl>
              <a:tblPr firstRow="1" bandRow="1">
                <a:tableStyleId>{5C22544A-7EE6-4342-B048-85BDC9FD1C3A}</a:tableStyleId>
              </a:tblPr>
              <a:tblGrid>
                <a:gridCol w="5257800"/>
                <a:gridCol w="5257800"/>
              </a:tblGrid>
              <a:tr h="496808">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3118291">
                <a:tc>
                  <a:txBody>
                    <a:bodyPr/>
                    <a:lstStyle/>
                    <a:p>
                      <a:pPr>
                        <a:spcAft>
                          <a:spcPts val="0"/>
                        </a:spcAft>
                      </a:pPr>
                      <a:r>
                        <a:rPr lang="en-SG" sz="2800" b="1" u="sng" dirty="0">
                          <a:solidFill>
                            <a:srgbClr val="000000"/>
                          </a:solidFill>
                          <a:effectLst/>
                          <a:latin typeface="+mn-lt"/>
                          <a:ea typeface="Times New Roman"/>
                          <a:cs typeface="Helvetica"/>
                        </a:rPr>
                        <a:t>What he is liken to (v 3)</a:t>
                      </a:r>
                      <a:endParaRPr lang="en-SG" sz="2800" dirty="0">
                        <a:effectLst/>
                        <a:latin typeface="+mn-lt"/>
                        <a:ea typeface="Times New Roman"/>
                      </a:endParaRPr>
                    </a:p>
                    <a:p>
                      <a:pPr marL="342900" lvl="0" indent="-342900" algn="l">
                        <a:spcAft>
                          <a:spcPts val="0"/>
                        </a:spcAft>
                        <a:buFont typeface="Wingdings"/>
                        <a:buChar char=""/>
                      </a:pPr>
                      <a:r>
                        <a:rPr lang="en-SG" sz="2800" dirty="0">
                          <a:solidFill>
                            <a:srgbClr val="000000"/>
                          </a:solidFill>
                          <a:effectLst/>
                          <a:latin typeface="+mn-lt"/>
                          <a:ea typeface="Times New Roman"/>
                          <a:cs typeface="Helvetica"/>
                        </a:rPr>
                        <a:t>A tree planted by streams of </a:t>
                      </a:r>
                      <a:r>
                        <a:rPr lang="en-SG" sz="2800" dirty="0" smtClean="0">
                          <a:solidFill>
                            <a:srgbClr val="000000"/>
                          </a:solidFill>
                          <a:effectLst/>
                          <a:latin typeface="+mn-lt"/>
                          <a:ea typeface="Times New Roman"/>
                          <a:cs typeface="Helvetica"/>
                        </a:rPr>
                        <a:t>water (Word/Spirit)</a:t>
                      </a:r>
                      <a:endParaRPr lang="en-SG" sz="2800" dirty="0">
                        <a:effectLst/>
                        <a:latin typeface="+mn-lt"/>
                        <a:ea typeface="Times New Roman"/>
                      </a:endParaRPr>
                    </a:p>
                    <a:p>
                      <a:pPr marL="342900" lvl="0" indent="-342900" algn="l">
                        <a:spcAft>
                          <a:spcPts val="0"/>
                        </a:spcAft>
                        <a:buFont typeface="Wingdings"/>
                        <a:buChar char=""/>
                      </a:pPr>
                      <a:r>
                        <a:rPr lang="en-SG" sz="2800" dirty="0">
                          <a:solidFill>
                            <a:srgbClr val="000000"/>
                          </a:solidFill>
                          <a:effectLst/>
                          <a:latin typeface="+mn-lt"/>
                          <a:ea typeface="Times New Roman"/>
                          <a:cs typeface="Helvetica"/>
                        </a:rPr>
                        <a:t>Fruitful in its </a:t>
                      </a:r>
                      <a:r>
                        <a:rPr lang="en-SG" sz="2800" dirty="0" smtClean="0">
                          <a:solidFill>
                            <a:srgbClr val="000000"/>
                          </a:solidFill>
                          <a:effectLst/>
                          <a:latin typeface="+mn-lt"/>
                          <a:ea typeface="Times New Roman"/>
                          <a:cs typeface="Helvetica"/>
                        </a:rPr>
                        <a:t>season (trophies/ graces)</a:t>
                      </a:r>
                      <a:endParaRPr lang="en-SG" sz="2800" dirty="0">
                        <a:effectLst/>
                        <a:latin typeface="+mn-lt"/>
                        <a:ea typeface="Times New Roman"/>
                      </a:endParaRPr>
                    </a:p>
                    <a:p>
                      <a:pPr marL="342900" lvl="0" indent="-342900" algn="l">
                        <a:spcAft>
                          <a:spcPts val="0"/>
                        </a:spcAft>
                        <a:buFont typeface="Wingdings"/>
                        <a:buChar char=""/>
                      </a:pPr>
                      <a:r>
                        <a:rPr lang="en-SG" sz="2800" dirty="0">
                          <a:solidFill>
                            <a:srgbClr val="000000"/>
                          </a:solidFill>
                          <a:effectLst/>
                          <a:latin typeface="+mn-lt"/>
                          <a:ea typeface="Times New Roman"/>
                          <a:cs typeface="Helvetica"/>
                        </a:rPr>
                        <a:t>Leaf does not </a:t>
                      </a:r>
                      <a:r>
                        <a:rPr lang="en-SG" sz="2800" dirty="0" smtClean="0">
                          <a:solidFill>
                            <a:srgbClr val="000000"/>
                          </a:solidFill>
                          <a:effectLst/>
                          <a:latin typeface="+mn-lt"/>
                          <a:ea typeface="Times New Roman"/>
                          <a:cs typeface="Helvetica"/>
                        </a:rPr>
                        <a:t>wither</a:t>
                      </a:r>
                      <a:r>
                        <a:rPr lang="en-SG" sz="2800" baseline="0" dirty="0" smtClean="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(durable)</a:t>
                      </a:r>
                      <a:endParaRPr lang="en-SG" sz="2800" dirty="0">
                        <a:effectLst/>
                        <a:latin typeface="+mn-lt"/>
                        <a:ea typeface="Times New Roman"/>
                      </a:endParaRPr>
                    </a:p>
                    <a:p>
                      <a:pPr marL="342900" lvl="0" indent="-342900" algn="l">
                        <a:spcAft>
                          <a:spcPts val="0"/>
                        </a:spcAft>
                        <a:buFont typeface="Wingdings"/>
                        <a:buChar char=""/>
                      </a:pPr>
                      <a:r>
                        <a:rPr lang="en-SG" sz="2800" dirty="0">
                          <a:solidFill>
                            <a:srgbClr val="000000"/>
                          </a:solidFill>
                          <a:effectLst/>
                          <a:latin typeface="+mn-lt"/>
                          <a:ea typeface="Times New Roman"/>
                          <a:cs typeface="Helvetica"/>
                        </a:rPr>
                        <a:t>Prospers in whatever </a:t>
                      </a:r>
                      <a:r>
                        <a:rPr lang="en-SG" sz="2800" dirty="0" smtClean="0">
                          <a:solidFill>
                            <a:srgbClr val="000000"/>
                          </a:solidFill>
                          <a:effectLst/>
                          <a:latin typeface="+mn-lt"/>
                          <a:ea typeface="Times New Roman"/>
                          <a:cs typeface="Helvetica"/>
                        </a:rPr>
                        <a:t>he </a:t>
                      </a:r>
                      <a:r>
                        <a:rPr lang="en-SG" sz="2800" dirty="0">
                          <a:solidFill>
                            <a:srgbClr val="000000"/>
                          </a:solidFill>
                          <a:effectLst/>
                          <a:latin typeface="+mn-lt"/>
                          <a:ea typeface="Times New Roman"/>
                          <a:cs typeface="Helvetica"/>
                        </a:rPr>
                        <a:t>does</a:t>
                      </a:r>
                      <a:endParaRPr lang="en-SG" sz="2800" dirty="0">
                        <a:effectLst/>
                        <a:latin typeface="+mn-lt"/>
                        <a:ea typeface="Times New Roman"/>
                      </a:endParaRPr>
                    </a:p>
                  </a:txBody>
                  <a:tcPr marL="68580" marR="68580" marT="0" marB="0"/>
                </a:tc>
                <a:tc>
                  <a:txBody>
                    <a:bodyPr/>
                    <a:lstStyle/>
                    <a:p>
                      <a:pPr>
                        <a:spcAft>
                          <a:spcPts val="0"/>
                        </a:spcAft>
                      </a:pPr>
                      <a:r>
                        <a:rPr lang="en-SG" sz="2800" b="1" u="sng" dirty="0">
                          <a:solidFill>
                            <a:srgbClr val="000000"/>
                          </a:solidFill>
                          <a:effectLst/>
                          <a:latin typeface="+mn-lt"/>
                          <a:ea typeface="Times New Roman"/>
                          <a:cs typeface="Helvetica"/>
                        </a:rPr>
                        <a:t>What he is liken to (v 4)</a:t>
                      </a:r>
                      <a:endParaRPr lang="en-SG" sz="2800" dirty="0">
                        <a:effectLst/>
                        <a:latin typeface="+mn-lt"/>
                        <a:ea typeface="Times New Roman"/>
                      </a:endParaRPr>
                    </a:p>
                    <a:p>
                      <a:pPr marL="342900" lvl="0" indent="-342900">
                        <a:spcAft>
                          <a:spcPts val="0"/>
                        </a:spcAft>
                        <a:buFont typeface="Wingdings"/>
                        <a:buChar char=""/>
                      </a:pPr>
                      <a:r>
                        <a:rPr lang="en-SG" sz="2800" dirty="0" smtClean="0">
                          <a:solidFill>
                            <a:srgbClr val="000000"/>
                          </a:solidFill>
                          <a:effectLst/>
                          <a:latin typeface="+mn-lt"/>
                          <a:ea typeface="Times New Roman"/>
                          <a:cs typeface="Helvetica"/>
                        </a:rPr>
                        <a:t>Not</a:t>
                      </a:r>
                      <a:r>
                        <a:rPr lang="en-SG" sz="2800" baseline="0" dirty="0" smtClean="0">
                          <a:solidFill>
                            <a:srgbClr val="000000"/>
                          </a:solidFill>
                          <a:effectLst/>
                          <a:latin typeface="+mn-lt"/>
                          <a:ea typeface="Times New Roman"/>
                          <a:cs typeface="Helvetica"/>
                        </a:rPr>
                        <a:t> so, the wicked</a:t>
                      </a:r>
                      <a:endParaRPr lang="en-SG" sz="2800" dirty="0" smtClean="0">
                        <a:solidFill>
                          <a:srgbClr val="000000"/>
                        </a:solidFill>
                        <a:effectLst/>
                        <a:latin typeface="+mn-lt"/>
                        <a:ea typeface="Times New Roman"/>
                        <a:cs typeface="Helvetica"/>
                      </a:endParaRPr>
                    </a:p>
                    <a:p>
                      <a:pPr marL="342900" lvl="0" indent="-342900">
                        <a:spcAft>
                          <a:spcPts val="0"/>
                        </a:spcAft>
                        <a:buFont typeface="Wingdings"/>
                        <a:buChar char=""/>
                      </a:pPr>
                      <a:r>
                        <a:rPr lang="en-SG" sz="2800" dirty="0" smtClean="0">
                          <a:solidFill>
                            <a:srgbClr val="000000"/>
                          </a:solidFill>
                          <a:effectLst/>
                          <a:latin typeface="+mn-lt"/>
                          <a:ea typeface="Times New Roman"/>
                          <a:cs typeface="Helvetica"/>
                        </a:rPr>
                        <a:t>Chaff </a:t>
                      </a:r>
                      <a:r>
                        <a:rPr lang="en-SG" sz="2800" dirty="0">
                          <a:solidFill>
                            <a:srgbClr val="000000"/>
                          </a:solidFill>
                          <a:effectLst/>
                          <a:latin typeface="+mn-lt"/>
                          <a:ea typeface="Times New Roman"/>
                          <a:cs typeface="Helvetica"/>
                        </a:rPr>
                        <a:t>driven by the wind (unstable, </a:t>
                      </a:r>
                      <a:r>
                        <a:rPr lang="en-SG" sz="2800" dirty="0" smtClean="0">
                          <a:solidFill>
                            <a:srgbClr val="000000"/>
                          </a:solidFill>
                          <a:effectLst/>
                          <a:latin typeface="+mn-lt"/>
                          <a:ea typeface="Times New Roman"/>
                          <a:cs typeface="Helvetica"/>
                        </a:rPr>
                        <a:t>unfruitful, not dependable </a:t>
                      </a:r>
                      <a:r>
                        <a:rPr lang="en-SG" sz="2800" dirty="0">
                          <a:solidFill>
                            <a:srgbClr val="000000"/>
                          </a:solidFill>
                          <a:effectLst/>
                          <a:latin typeface="+mn-lt"/>
                          <a:ea typeface="Times New Roman"/>
                          <a:cs typeface="Helvetica"/>
                        </a:rPr>
                        <a:t>and </a:t>
                      </a:r>
                      <a:r>
                        <a:rPr lang="en-SG" sz="2800" dirty="0" smtClean="0">
                          <a:solidFill>
                            <a:srgbClr val="000000"/>
                          </a:solidFill>
                          <a:effectLst/>
                          <a:latin typeface="+mn-lt"/>
                          <a:ea typeface="Times New Roman"/>
                          <a:cs typeface="Helvetica"/>
                        </a:rPr>
                        <a:t>w/o </a:t>
                      </a:r>
                      <a:r>
                        <a:rPr lang="en-SG" sz="2800" dirty="0">
                          <a:solidFill>
                            <a:srgbClr val="000000"/>
                          </a:solidFill>
                          <a:effectLst/>
                          <a:latin typeface="+mn-lt"/>
                          <a:ea typeface="Times New Roman"/>
                          <a:cs typeface="Helvetica"/>
                        </a:rPr>
                        <a:t>success)</a:t>
                      </a:r>
                      <a:endParaRPr lang="en-SG" sz="2800" dirty="0">
                        <a:effectLst/>
                        <a:latin typeface="+mn-lt"/>
                        <a:ea typeface="Times New Roman"/>
                      </a:endParaRPr>
                    </a:p>
                    <a:p>
                      <a:pPr>
                        <a:spcAft>
                          <a:spcPts val="0"/>
                        </a:spcAft>
                      </a:pPr>
                      <a:r>
                        <a:rPr lang="en-SG" sz="2800" b="1" u="none" strike="noStrike" dirty="0">
                          <a:effectLst/>
                          <a:latin typeface="+mn-lt"/>
                          <a:ea typeface="Times New Roman"/>
                        </a:rPr>
                        <a:t> </a:t>
                      </a:r>
                      <a:endParaRPr lang="en-SG" sz="2800" dirty="0">
                        <a:effectLst/>
                        <a:latin typeface="+mn-lt"/>
                        <a:ea typeface="Times New Roman"/>
                      </a:endParaRPr>
                    </a:p>
                  </a:txBody>
                  <a:tcPr marL="68580" marR="68580" marT="0" marB="0"/>
                </a:tc>
              </a:tr>
            </a:tbl>
          </a:graphicData>
        </a:graphic>
      </p:graphicFrame>
      <p:pic>
        <p:nvPicPr>
          <p:cNvPr id="6" name="Picture 10" descr="Image result for tree by streams of water"/>
          <p:cNvPicPr>
            <a:picLocks noChangeAspect="1" noChangeArrowheads="1"/>
          </p:cNvPicPr>
          <p:nvPr/>
        </p:nvPicPr>
        <p:blipFill>
          <a:blip r:embed="rId2" cstate="print">
            <a:extLst>
              <a:ext uri="{28A0092B-C50C-407E-A947-70E740481C1C}">
                <a14:useLocalDpi xmlns:a14="http://schemas.microsoft.com/office/drawing/2010/main" val="0"/>
              </a:ext>
            </a:extLst>
          </a:blip>
          <a:srcRect l="3453" r="3453"/>
          <a:stretch>
            <a:fillRect/>
          </a:stretch>
        </p:blipFill>
        <p:spPr bwMode="auto">
          <a:xfrm>
            <a:off x="5550796" y="4272719"/>
            <a:ext cx="1828800" cy="261642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descr="Image result for chaff blowing in the wind"/>
          <p:cNvPicPr>
            <a:picLocks noChangeAspect="1" noChangeArrowheads="1"/>
          </p:cNvPicPr>
          <p:nvPr/>
        </p:nvPicPr>
        <p:blipFill>
          <a:blip r:embed="rId3">
            <a:extLst>
              <a:ext uri="{28A0092B-C50C-407E-A947-70E740481C1C}">
                <a14:useLocalDpi xmlns:a14="http://schemas.microsoft.com/office/drawing/2010/main" val="0"/>
              </a:ext>
            </a:extLst>
          </a:blip>
          <a:srcRect l="23730" r="23730"/>
          <a:stretch>
            <a:fillRect/>
          </a:stretch>
        </p:blipFill>
        <p:spPr bwMode="auto">
          <a:xfrm>
            <a:off x="10400561" y="4303868"/>
            <a:ext cx="1791439" cy="2554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80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Education in Jesus’ Time</a:t>
            </a:r>
            <a:endParaRPr lang="en-SG"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2054846"/>
              </p:ext>
            </p:extLst>
          </p:nvPr>
        </p:nvGraphicFramePr>
        <p:xfrm>
          <a:off x="838200" y="1825625"/>
          <a:ext cx="10515600" cy="4632960"/>
        </p:xfrm>
        <a:graphic>
          <a:graphicData uri="http://schemas.openxmlformats.org/drawingml/2006/table">
            <a:tbl>
              <a:tblPr firstRow="1" bandRow="1">
                <a:tableStyleId>{5C22544A-7EE6-4342-B048-85BDC9FD1C3A}</a:tableStyleId>
              </a:tblPr>
              <a:tblGrid>
                <a:gridCol w="1168021"/>
                <a:gridCol w="9347579"/>
              </a:tblGrid>
              <a:tr h="370840">
                <a:tc>
                  <a:txBody>
                    <a:bodyPr/>
                    <a:lstStyle/>
                    <a:p>
                      <a:r>
                        <a:rPr lang="en-SG" sz="3200" dirty="0" smtClean="0"/>
                        <a:t>Age</a:t>
                      </a:r>
                      <a:endParaRPr lang="en-SG" sz="3200" dirty="0"/>
                    </a:p>
                  </a:txBody>
                  <a:tcPr/>
                </a:tc>
                <a:tc>
                  <a:txBody>
                    <a:bodyPr/>
                    <a:lstStyle/>
                    <a:p>
                      <a:r>
                        <a:rPr lang="en-SG" sz="3200" dirty="0" smtClean="0"/>
                        <a:t>Fit for </a:t>
                      </a:r>
                      <a:endParaRPr lang="en-SG" sz="3200" dirty="0"/>
                    </a:p>
                  </a:txBody>
                  <a:tcPr/>
                </a:tc>
              </a:tr>
              <a:tr h="370840">
                <a:tc>
                  <a:txBody>
                    <a:bodyPr/>
                    <a:lstStyle/>
                    <a:p>
                      <a:r>
                        <a:rPr lang="en-SG" sz="3200" dirty="0" smtClean="0"/>
                        <a:t>5</a:t>
                      </a:r>
                      <a:endParaRPr lang="en-SG" sz="3200" dirty="0"/>
                    </a:p>
                  </a:txBody>
                  <a:tcPr/>
                </a:tc>
                <a:tc>
                  <a:txBody>
                    <a:bodyPr/>
                    <a:lstStyle/>
                    <a:p>
                      <a:r>
                        <a:rPr lang="en-SG" sz="3200" dirty="0" smtClean="0"/>
                        <a:t>Scripture (reading, writing, memorisation; Lk 2:52)</a:t>
                      </a:r>
                      <a:endParaRPr lang="en-SG" sz="3200" dirty="0"/>
                    </a:p>
                  </a:txBody>
                  <a:tcPr/>
                </a:tc>
              </a:tr>
              <a:tr h="370840">
                <a:tc>
                  <a:txBody>
                    <a:bodyPr/>
                    <a:lstStyle/>
                    <a:p>
                      <a:r>
                        <a:rPr lang="en-SG" sz="3200" dirty="0" smtClean="0"/>
                        <a:t>10</a:t>
                      </a:r>
                      <a:endParaRPr lang="en-SG" sz="3200" dirty="0"/>
                    </a:p>
                  </a:txBody>
                  <a:tcPr/>
                </a:tc>
                <a:tc>
                  <a:txBody>
                    <a:bodyPr/>
                    <a:lstStyle/>
                    <a:p>
                      <a:r>
                        <a:rPr lang="en-SG" sz="3200" dirty="0" smtClean="0"/>
                        <a:t>Mishnah (Oral Torah)</a:t>
                      </a:r>
                      <a:endParaRPr lang="en-SG" sz="3200" dirty="0"/>
                    </a:p>
                  </a:txBody>
                  <a:tcPr/>
                </a:tc>
              </a:tr>
              <a:tr h="370840">
                <a:tc>
                  <a:txBody>
                    <a:bodyPr/>
                    <a:lstStyle/>
                    <a:p>
                      <a:r>
                        <a:rPr lang="en-SG" sz="3200" dirty="0" smtClean="0"/>
                        <a:t>13</a:t>
                      </a:r>
                      <a:endParaRPr lang="en-SG" sz="3200" dirty="0"/>
                    </a:p>
                  </a:txBody>
                  <a:tcPr/>
                </a:tc>
                <a:tc>
                  <a:txBody>
                    <a:bodyPr/>
                    <a:lstStyle/>
                    <a:p>
                      <a:r>
                        <a:rPr lang="en-SG" sz="3200" dirty="0" smtClean="0"/>
                        <a:t>Fulfilling of the Commandments (Bar Mitzvah; Lk 2:49)</a:t>
                      </a:r>
                      <a:endParaRPr lang="en-SG" sz="3200" dirty="0"/>
                    </a:p>
                  </a:txBody>
                  <a:tcPr/>
                </a:tc>
              </a:tr>
              <a:tr h="370840">
                <a:tc>
                  <a:txBody>
                    <a:bodyPr/>
                    <a:lstStyle/>
                    <a:p>
                      <a:r>
                        <a:rPr lang="en-SG" sz="3200" dirty="0" smtClean="0"/>
                        <a:t>15</a:t>
                      </a:r>
                      <a:endParaRPr lang="en-SG" sz="3200" dirty="0"/>
                    </a:p>
                  </a:txBody>
                  <a:tcPr/>
                </a:tc>
                <a:tc>
                  <a:txBody>
                    <a:bodyPr/>
                    <a:lstStyle/>
                    <a:p>
                      <a:r>
                        <a:rPr lang="en-SG" sz="3200" dirty="0" smtClean="0"/>
                        <a:t>Talmud </a:t>
                      </a:r>
                      <a:r>
                        <a:rPr lang="en-SG" sz="3200" dirty="0" smtClean="0"/>
                        <a:t>(</a:t>
                      </a:r>
                      <a:r>
                        <a:rPr lang="en-SG" sz="3200" dirty="0" err="1" smtClean="0"/>
                        <a:t>Gemara</a:t>
                      </a:r>
                      <a:r>
                        <a:rPr lang="en-SG" sz="3200" dirty="0" smtClean="0"/>
                        <a:t>: Rabbinic </a:t>
                      </a:r>
                      <a:r>
                        <a:rPr lang="en-SG" sz="3200" dirty="0" smtClean="0"/>
                        <a:t>interpretations</a:t>
                      </a:r>
                      <a:r>
                        <a:rPr lang="en-SG" sz="3200" baseline="0" dirty="0" smtClean="0"/>
                        <a:t> of Scripture)</a:t>
                      </a:r>
                      <a:endParaRPr lang="en-SG" sz="3200" dirty="0"/>
                    </a:p>
                  </a:txBody>
                  <a:tcPr/>
                </a:tc>
              </a:tr>
              <a:tr h="370840">
                <a:tc>
                  <a:txBody>
                    <a:bodyPr/>
                    <a:lstStyle/>
                    <a:p>
                      <a:r>
                        <a:rPr lang="en-SG" sz="3200" dirty="0" smtClean="0"/>
                        <a:t>18</a:t>
                      </a:r>
                      <a:endParaRPr lang="en-SG" sz="3200" dirty="0"/>
                    </a:p>
                  </a:txBody>
                  <a:tcPr/>
                </a:tc>
                <a:tc>
                  <a:txBody>
                    <a:bodyPr/>
                    <a:lstStyle/>
                    <a:p>
                      <a:r>
                        <a:rPr lang="en-SG" sz="3200" dirty="0" smtClean="0"/>
                        <a:t>The Bride-chamber</a:t>
                      </a:r>
                      <a:endParaRPr lang="en-SG" sz="3200" dirty="0"/>
                    </a:p>
                  </a:txBody>
                  <a:tcPr/>
                </a:tc>
              </a:tr>
              <a:tr h="370840">
                <a:tc>
                  <a:txBody>
                    <a:bodyPr/>
                    <a:lstStyle/>
                    <a:p>
                      <a:r>
                        <a:rPr lang="en-SG" sz="3200" dirty="0" smtClean="0"/>
                        <a:t>20</a:t>
                      </a:r>
                      <a:endParaRPr lang="en-SG" sz="3200" dirty="0"/>
                    </a:p>
                  </a:txBody>
                  <a:tcPr/>
                </a:tc>
                <a:tc>
                  <a:txBody>
                    <a:bodyPr/>
                    <a:lstStyle/>
                    <a:p>
                      <a:r>
                        <a:rPr lang="en-SG" sz="3200" dirty="0" smtClean="0"/>
                        <a:t>Pursuing a vocation (Mk 6:3)</a:t>
                      </a:r>
                      <a:endParaRPr lang="en-SG" sz="3200" dirty="0"/>
                    </a:p>
                  </a:txBody>
                  <a:tcPr/>
                </a:tc>
              </a:tr>
              <a:tr h="370840">
                <a:tc>
                  <a:txBody>
                    <a:bodyPr/>
                    <a:lstStyle/>
                    <a:p>
                      <a:r>
                        <a:rPr lang="en-SG" sz="3200" dirty="0" smtClean="0"/>
                        <a:t>30</a:t>
                      </a:r>
                      <a:endParaRPr lang="en-SG" sz="3200" dirty="0"/>
                    </a:p>
                  </a:txBody>
                  <a:tcPr/>
                </a:tc>
                <a:tc>
                  <a:txBody>
                    <a:bodyPr/>
                    <a:lstStyle/>
                    <a:p>
                      <a:r>
                        <a:rPr lang="en-SG" sz="3200" dirty="0" smtClean="0"/>
                        <a:t>Authority (able to teach others)</a:t>
                      </a:r>
                      <a:endParaRPr lang="en-SG" sz="3200" dirty="0"/>
                    </a:p>
                  </a:txBody>
                  <a:tcPr/>
                </a:tc>
              </a:tr>
            </a:tbl>
          </a:graphicData>
        </a:graphic>
      </p:graphicFrame>
    </p:spTree>
    <p:extLst>
      <p:ext uri="{BB962C8B-B14F-4D97-AF65-F5344CB8AC3E}">
        <p14:creationId xmlns:p14="http://schemas.microsoft.com/office/powerpoint/2010/main" val="132089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err="1" smtClean="0"/>
              <a:t>Deut</a:t>
            </a:r>
            <a:r>
              <a:rPr lang="en-SG" b="1" dirty="0" smtClean="0"/>
              <a:t> 21:18-21 ESV</a:t>
            </a:r>
            <a:endParaRPr lang="en-SG" b="1" dirty="0"/>
          </a:p>
        </p:txBody>
      </p:sp>
      <p:sp>
        <p:nvSpPr>
          <p:cNvPr id="3" name="Content Placeholder 2"/>
          <p:cNvSpPr>
            <a:spLocks noGrp="1"/>
          </p:cNvSpPr>
          <p:nvPr>
            <p:ph idx="1"/>
          </p:nvPr>
        </p:nvSpPr>
        <p:spPr/>
        <p:txBody>
          <a:bodyPr>
            <a:normAutofit lnSpcReduction="10000"/>
          </a:bodyPr>
          <a:lstStyle/>
          <a:p>
            <a:pPr marL="0" indent="0">
              <a:buNone/>
            </a:pPr>
            <a:r>
              <a:rPr lang="en-SG" b="1" baseline="30000" dirty="0"/>
              <a:t>18 </a:t>
            </a:r>
            <a:r>
              <a:rPr lang="en-SG" dirty="0"/>
              <a:t>“If a man has a stubborn and rebellious son who will not obey the voice of his father or the voice of his mother, and, though they discipline him, will not listen to them, </a:t>
            </a:r>
            <a:r>
              <a:rPr lang="en-SG" b="1" baseline="30000" dirty="0"/>
              <a:t>19 </a:t>
            </a:r>
            <a:r>
              <a:rPr lang="en-SG" dirty="0"/>
              <a:t>then his father and his mother shall take hold of him and bring him out to the elders of his city at the gate of the place where he lives, </a:t>
            </a:r>
            <a:r>
              <a:rPr lang="en-SG" b="1" baseline="30000" dirty="0"/>
              <a:t>20 </a:t>
            </a:r>
            <a:r>
              <a:rPr lang="en-SG" dirty="0"/>
              <a:t>and they shall say to the elders of his city, ‘This our son is stubborn and rebellious; he will not obey our voice; he is a glutton and a drunkard.’ </a:t>
            </a:r>
            <a:r>
              <a:rPr lang="en-SG" b="1" baseline="30000" dirty="0"/>
              <a:t>21 </a:t>
            </a:r>
            <a:r>
              <a:rPr lang="en-SG" dirty="0"/>
              <a:t>Then all the men of the city shall stone him to death with stones. So you shall purge the evil from your midst, and all Israel shall hear, and fear</a:t>
            </a:r>
            <a:r>
              <a:rPr lang="en-SG" dirty="0" smtClean="0"/>
              <a:t>.</a:t>
            </a:r>
          </a:p>
          <a:p>
            <a:pPr marL="0" indent="0">
              <a:buNone/>
            </a:pPr>
            <a:endParaRPr lang="en-SG" dirty="0"/>
          </a:p>
          <a:p>
            <a:pPr marL="0" indent="0">
              <a:buNone/>
            </a:pPr>
            <a:r>
              <a:rPr lang="en-SG" dirty="0" smtClean="0"/>
              <a:t>Others: Sabbath observance; who is my neighbour?</a:t>
            </a:r>
            <a:endParaRPr lang="en-SG" dirty="0"/>
          </a:p>
        </p:txBody>
      </p:sp>
    </p:spTree>
    <p:extLst>
      <p:ext uri="{BB962C8B-B14F-4D97-AF65-F5344CB8AC3E}">
        <p14:creationId xmlns:p14="http://schemas.microsoft.com/office/powerpoint/2010/main" val="3231534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742805"/>
              </p:ext>
            </p:extLst>
          </p:nvPr>
        </p:nvGraphicFramePr>
        <p:xfrm>
          <a:off x="567745" y="1600845"/>
          <a:ext cx="10515600" cy="5090160"/>
        </p:xfrm>
        <a:graphic>
          <a:graphicData uri="http://schemas.openxmlformats.org/drawingml/2006/table">
            <a:tbl>
              <a:tblPr firstRow="1" bandRow="1">
                <a:tableStyleId>{5C22544A-7EE6-4342-B048-85BDC9FD1C3A}</a:tableStyleId>
              </a:tblPr>
              <a:tblGrid>
                <a:gridCol w="5257800"/>
                <a:gridCol w="5257800"/>
              </a:tblGrid>
              <a:tr h="480389">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4198083">
                <a:tc>
                  <a:txBody>
                    <a:bodyPr/>
                    <a:lstStyle/>
                    <a:p>
                      <a:pPr>
                        <a:spcAft>
                          <a:spcPts val="0"/>
                        </a:spcAft>
                      </a:pPr>
                      <a:r>
                        <a:rPr lang="en-SG" sz="2800" b="1" u="sng" dirty="0">
                          <a:solidFill>
                            <a:srgbClr val="000000"/>
                          </a:solidFill>
                          <a:effectLst/>
                          <a:latin typeface="+mn-lt"/>
                          <a:ea typeface="Times New Roman"/>
                          <a:cs typeface="Helvetica"/>
                        </a:rPr>
                        <a:t>Final Outcome (v 6)</a:t>
                      </a:r>
                      <a:endParaRPr lang="en-SG" sz="2800" dirty="0">
                        <a:effectLst/>
                        <a:latin typeface="+mn-lt"/>
                        <a:ea typeface="Times New Roman"/>
                      </a:endParaRPr>
                    </a:p>
                    <a:p>
                      <a:pPr marL="342900" lvl="0" indent="-342900">
                        <a:spcAft>
                          <a:spcPts val="0"/>
                        </a:spcAft>
                        <a:buFont typeface="Wingdings"/>
                        <a:buChar char=""/>
                      </a:pPr>
                      <a:r>
                        <a:rPr lang="en-SG" sz="2800" dirty="0">
                          <a:solidFill>
                            <a:srgbClr val="000000"/>
                          </a:solidFill>
                          <a:effectLst/>
                          <a:latin typeface="+mn-lt"/>
                          <a:ea typeface="Times New Roman"/>
                          <a:cs typeface="Helvetica"/>
                        </a:rPr>
                        <a:t>Known by God </a:t>
                      </a:r>
                      <a:r>
                        <a:rPr lang="en-SG" sz="2800" dirty="0" smtClean="0">
                          <a:solidFill>
                            <a:srgbClr val="000000"/>
                          </a:solidFill>
                          <a:effectLst/>
                          <a:latin typeface="+mn-lt"/>
                          <a:ea typeface="Times New Roman"/>
                          <a:cs typeface="Helvetica"/>
                        </a:rPr>
                        <a:t>(keeps on knowing) – </a:t>
                      </a:r>
                      <a:r>
                        <a:rPr lang="en-SG" sz="2800" dirty="0">
                          <a:solidFill>
                            <a:srgbClr val="000000"/>
                          </a:solidFill>
                          <a:effectLst/>
                          <a:latin typeface="+mn-lt"/>
                          <a:ea typeface="Times New Roman"/>
                          <a:cs typeface="Helvetica"/>
                        </a:rPr>
                        <a:t>receives His care, guidance and approval on a continual </a:t>
                      </a:r>
                      <a:r>
                        <a:rPr lang="en-SG" sz="2800" dirty="0" smtClean="0">
                          <a:solidFill>
                            <a:srgbClr val="000000"/>
                          </a:solidFill>
                          <a:effectLst/>
                          <a:latin typeface="+mn-lt"/>
                          <a:ea typeface="Times New Roman"/>
                          <a:cs typeface="Helvetica"/>
                        </a:rPr>
                        <a:t>basis</a:t>
                      </a:r>
                      <a:endParaRPr lang="en-SG" sz="2800" dirty="0">
                        <a:effectLst/>
                        <a:latin typeface="+mn-lt"/>
                        <a:ea typeface="Times New Roman"/>
                      </a:endParaRPr>
                    </a:p>
                  </a:txBody>
                  <a:tcPr marL="68580" marR="68580" marT="0" marB="0"/>
                </a:tc>
                <a:tc>
                  <a:txBody>
                    <a:bodyPr/>
                    <a:lstStyle/>
                    <a:p>
                      <a:pPr>
                        <a:spcAft>
                          <a:spcPts val="0"/>
                        </a:spcAft>
                      </a:pPr>
                      <a:r>
                        <a:rPr lang="en-SG" sz="2800" b="1" u="sng" dirty="0">
                          <a:solidFill>
                            <a:srgbClr val="000000"/>
                          </a:solidFill>
                          <a:effectLst/>
                          <a:latin typeface="+mn-lt"/>
                          <a:ea typeface="Times New Roman"/>
                          <a:cs typeface="Helvetica"/>
                        </a:rPr>
                        <a:t>Final Outcome (v 5-6)</a:t>
                      </a:r>
                      <a:endParaRPr lang="en-SG" sz="2800" dirty="0">
                        <a:effectLst/>
                        <a:latin typeface="+mn-lt"/>
                        <a:ea typeface="Times New Roman"/>
                      </a:endParaRPr>
                    </a:p>
                    <a:p>
                      <a:pPr marL="342900" lvl="0" indent="-342900">
                        <a:spcAft>
                          <a:spcPts val="0"/>
                        </a:spcAft>
                        <a:buFont typeface="Wingdings"/>
                        <a:buChar char=""/>
                      </a:pPr>
                      <a:r>
                        <a:rPr lang="en-SG" sz="2800" dirty="0">
                          <a:solidFill>
                            <a:srgbClr val="000000"/>
                          </a:solidFill>
                          <a:effectLst/>
                          <a:latin typeface="+mn-lt"/>
                          <a:ea typeface="Times New Roman"/>
                          <a:cs typeface="Helvetica"/>
                        </a:rPr>
                        <a:t>Will </a:t>
                      </a:r>
                      <a:r>
                        <a:rPr lang="en-SG" sz="2800" dirty="0" smtClean="0">
                          <a:solidFill>
                            <a:srgbClr val="000000"/>
                          </a:solidFill>
                          <a:effectLst/>
                          <a:latin typeface="+mn-lt"/>
                          <a:ea typeface="Times New Roman"/>
                          <a:cs typeface="Helvetica"/>
                        </a:rPr>
                        <a:t>not stand in the judgment</a:t>
                      </a:r>
                      <a:endParaRPr lang="en-SG" sz="2800" dirty="0">
                        <a:effectLst/>
                        <a:latin typeface="+mn-lt"/>
                        <a:ea typeface="Times New Roman"/>
                      </a:endParaRPr>
                    </a:p>
                    <a:p>
                      <a:pPr marL="342900" lvl="0" indent="-342900">
                        <a:spcAft>
                          <a:spcPts val="0"/>
                        </a:spcAft>
                        <a:buFont typeface="Wingdings"/>
                        <a:buChar char=""/>
                      </a:pPr>
                      <a:r>
                        <a:rPr lang="en-SG" sz="2800" dirty="0">
                          <a:solidFill>
                            <a:srgbClr val="000000"/>
                          </a:solidFill>
                          <a:effectLst/>
                          <a:latin typeface="+mn-lt"/>
                          <a:ea typeface="Times New Roman"/>
                          <a:cs typeface="Helvetica"/>
                        </a:rPr>
                        <a:t>Will perish – separated from </a:t>
                      </a:r>
                      <a:r>
                        <a:rPr lang="en-SG" sz="2800" dirty="0" smtClean="0">
                          <a:solidFill>
                            <a:srgbClr val="000000"/>
                          </a:solidFill>
                          <a:effectLst/>
                          <a:latin typeface="+mn-lt"/>
                          <a:ea typeface="Times New Roman"/>
                          <a:cs typeface="Helvetica"/>
                        </a:rPr>
                        <a:t>God</a:t>
                      </a:r>
                    </a:p>
                    <a:p>
                      <a:pPr marL="0" lvl="0" indent="0">
                        <a:spcAft>
                          <a:spcPts val="0"/>
                        </a:spcAft>
                        <a:buFont typeface="Wingdings"/>
                        <a:buNone/>
                      </a:pPr>
                      <a:r>
                        <a:rPr lang="en-SG" sz="2400" b="0" i="0" kern="1200" dirty="0" smtClean="0">
                          <a:solidFill>
                            <a:schemeClr val="dk1"/>
                          </a:solidFill>
                          <a:effectLst/>
                          <a:latin typeface="+mn-lt"/>
                          <a:ea typeface="+mn-ea"/>
                          <a:cs typeface="+mn-cs"/>
                        </a:rPr>
                        <a:t>Condemnation is ready for scoffers,</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and beating for the backs of fools.</a:t>
                      </a:r>
                      <a:r>
                        <a:rPr lang="en-SG" sz="2400" dirty="0" smtClean="0">
                          <a:solidFill>
                            <a:srgbClr val="000000"/>
                          </a:solidFill>
                          <a:effectLst/>
                          <a:latin typeface="+mn-lt"/>
                          <a:ea typeface="Times New Roman"/>
                          <a:cs typeface="Helvetica"/>
                        </a:rPr>
                        <a:t>              </a:t>
                      </a:r>
                      <a:r>
                        <a:rPr lang="en-SG" sz="2400" dirty="0" err="1" smtClean="0">
                          <a:solidFill>
                            <a:srgbClr val="000000"/>
                          </a:solidFill>
                          <a:effectLst/>
                          <a:latin typeface="+mn-lt"/>
                          <a:ea typeface="Times New Roman"/>
                          <a:cs typeface="Helvetica"/>
                        </a:rPr>
                        <a:t>Pr</a:t>
                      </a:r>
                      <a:r>
                        <a:rPr lang="en-SG" sz="2400" dirty="0" smtClean="0">
                          <a:solidFill>
                            <a:srgbClr val="000000"/>
                          </a:solidFill>
                          <a:effectLst/>
                          <a:latin typeface="+mn-lt"/>
                          <a:ea typeface="Times New Roman"/>
                          <a:cs typeface="Helvetica"/>
                        </a:rPr>
                        <a:t> 19:29 ESV</a:t>
                      </a:r>
                    </a:p>
                    <a:p>
                      <a:pPr marL="0" lvl="0" indent="0">
                        <a:spcAft>
                          <a:spcPts val="0"/>
                        </a:spcAft>
                        <a:buFont typeface="Wingdings"/>
                        <a:buNone/>
                      </a:pPr>
                      <a:endParaRPr lang="en-SG" sz="2400" dirty="0" smtClean="0">
                        <a:solidFill>
                          <a:srgbClr val="000000"/>
                        </a:solidFill>
                        <a:effectLst/>
                        <a:latin typeface="+mn-lt"/>
                        <a:ea typeface="Times New Roman"/>
                        <a:cs typeface="Helvetica"/>
                      </a:endParaRPr>
                    </a:p>
                    <a:p>
                      <a:pPr marL="0" lvl="0" indent="0">
                        <a:spcAft>
                          <a:spcPts val="0"/>
                        </a:spcAft>
                        <a:buFont typeface="Wingdings"/>
                        <a:buNone/>
                      </a:pPr>
                      <a:r>
                        <a:rPr lang="en-SG" sz="2400" b="0" i="0" kern="1200" dirty="0" smtClean="0">
                          <a:solidFill>
                            <a:schemeClr val="dk1"/>
                          </a:solidFill>
                          <a:effectLst/>
                          <a:latin typeface="+mn-lt"/>
                          <a:ea typeface="+mn-ea"/>
                          <a:cs typeface="+mn-cs"/>
                        </a:rPr>
                        <a:t>But when I thought how to understand this,</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it seemed to me a wearisome task,</a:t>
                      </a:r>
                      <a:r>
                        <a:rPr lang="en-SG" sz="2400" b="0" i="0" kern="1200" baseline="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until I went into the sanctuary of God; then I discerned their end.              Ps 73:16-17 </a:t>
                      </a:r>
                      <a:r>
                        <a:rPr lang="en-SG" sz="2400" b="0" i="0" kern="1200" dirty="0" smtClean="0">
                          <a:solidFill>
                            <a:schemeClr val="dk1"/>
                          </a:solidFill>
                          <a:effectLst/>
                          <a:latin typeface="+mn-lt"/>
                          <a:ea typeface="+mn-ea"/>
                          <a:cs typeface="+mn-cs"/>
                        </a:rPr>
                        <a:t>ESV</a:t>
                      </a:r>
                      <a:endParaRPr lang="en-SG" sz="2400" dirty="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1741080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The Obedience of the 2</a:t>
            </a:r>
            <a:r>
              <a:rPr lang="en-SG" b="1" baseline="30000" dirty="0" smtClean="0"/>
              <a:t>nd</a:t>
            </a:r>
            <a:r>
              <a:rPr lang="en-SG" b="1" dirty="0" smtClean="0"/>
              <a:t> Adam</a:t>
            </a:r>
            <a:endParaRPr lang="en-SG" b="1" dirty="0"/>
          </a:p>
        </p:txBody>
      </p:sp>
      <p:sp>
        <p:nvSpPr>
          <p:cNvPr id="3" name="Content Placeholder 2"/>
          <p:cNvSpPr>
            <a:spLocks noGrp="1"/>
          </p:cNvSpPr>
          <p:nvPr>
            <p:ph idx="1"/>
          </p:nvPr>
        </p:nvSpPr>
        <p:spPr/>
        <p:txBody>
          <a:bodyPr/>
          <a:lstStyle/>
          <a:p>
            <a:pPr marL="0" indent="0">
              <a:buNone/>
            </a:pPr>
            <a:r>
              <a:rPr lang="en-SG" dirty="0"/>
              <a:t>For as by the one man's disobedience the many were made sinners, so by the one man's obedience the many will be made righteous.                                      Rom 5:19 </a:t>
            </a:r>
            <a:r>
              <a:rPr lang="en-SG" dirty="0" smtClean="0"/>
              <a:t>ESV</a:t>
            </a:r>
          </a:p>
          <a:p>
            <a:pPr marL="0" indent="0">
              <a:buNone/>
            </a:pPr>
            <a:endParaRPr lang="en-SG" dirty="0"/>
          </a:p>
          <a:p>
            <a:pPr marL="0" indent="0">
              <a:buNone/>
            </a:pPr>
            <a:r>
              <a:rPr lang="en-SG" dirty="0"/>
              <a:t>Blessed be the God and Father of our Lord Jesus Christ, who has blessed us in Christ with every spiritual blessing in the heavenly places </a:t>
            </a:r>
            <a:r>
              <a:rPr lang="en-SG" dirty="0" err="1" smtClean="0"/>
              <a:t>Eph</a:t>
            </a:r>
            <a:r>
              <a:rPr lang="en-SG" dirty="0" smtClean="0"/>
              <a:t> </a:t>
            </a:r>
            <a:r>
              <a:rPr lang="en-SG" dirty="0"/>
              <a:t>1:3ff </a:t>
            </a:r>
            <a:r>
              <a:rPr lang="en-SG" dirty="0" smtClean="0"/>
              <a:t>ESV</a:t>
            </a:r>
            <a:endParaRPr lang="en-SG" dirty="0"/>
          </a:p>
          <a:p>
            <a:endParaRPr lang="en-SG" dirty="0"/>
          </a:p>
        </p:txBody>
      </p:sp>
    </p:spTree>
    <p:extLst>
      <p:ext uri="{BB962C8B-B14F-4D97-AF65-F5344CB8AC3E}">
        <p14:creationId xmlns:p14="http://schemas.microsoft.com/office/powerpoint/2010/main" val="3436853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QUOTES</a:t>
            </a:r>
            <a:endParaRPr lang="en-SG" b="1" dirty="0"/>
          </a:p>
        </p:txBody>
      </p:sp>
      <p:sp>
        <p:nvSpPr>
          <p:cNvPr id="3" name="Content Placeholder 2"/>
          <p:cNvSpPr>
            <a:spLocks noGrp="1"/>
          </p:cNvSpPr>
          <p:nvPr>
            <p:ph idx="1"/>
          </p:nvPr>
        </p:nvSpPr>
        <p:spPr/>
        <p:txBody>
          <a:bodyPr>
            <a:normAutofit/>
          </a:bodyPr>
          <a:lstStyle/>
          <a:p>
            <a:pPr marL="0" indent="0">
              <a:buNone/>
            </a:pPr>
            <a:r>
              <a:rPr lang="en-SG" dirty="0"/>
              <a:t>Our lives are a sum total of the choices we have made. 	 </a:t>
            </a:r>
            <a:r>
              <a:rPr lang="en-SG" dirty="0" smtClean="0"/>
              <a:t>  Wayne </a:t>
            </a:r>
            <a:r>
              <a:rPr lang="en-SG" dirty="0"/>
              <a:t>Dyer</a:t>
            </a:r>
            <a:br>
              <a:rPr lang="en-SG" dirty="0"/>
            </a:br>
            <a:endParaRPr lang="en-SG" dirty="0" smtClean="0"/>
          </a:p>
          <a:p>
            <a:pPr marL="0" indent="0">
              <a:buNone/>
            </a:pPr>
            <a:r>
              <a:rPr lang="en-SG" dirty="0" smtClean="0"/>
              <a:t>Some </a:t>
            </a:r>
            <a:r>
              <a:rPr lang="en-SG" dirty="0"/>
              <a:t>of our important choices have a time line. If we delay a decision, the opportunity is gone forever. Sometimes our doubts keep us from making a choice that involves change. Thus an opportunity may be missed. 							</a:t>
            </a:r>
            <a:r>
              <a:rPr lang="en-SG" dirty="0" smtClean="0"/>
              <a:t>	James </a:t>
            </a:r>
            <a:r>
              <a:rPr lang="en-SG" dirty="0"/>
              <a:t>E. </a:t>
            </a:r>
            <a:r>
              <a:rPr lang="en-SG" dirty="0" smtClean="0"/>
              <a:t>Faust</a:t>
            </a:r>
          </a:p>
          <a:p>
            <a:pPr marL="0" indent="0">
              <a:buNone/>
            </a:pPr>
            <a:endParaRPr lang="en-SG" dirty="0"/>
          </a:p>
          <a:p>
            <a:pPr marL="0" indent="0">
              <a:buNone/>
            </a:pPr>
            <a:r>
              <a:rPr lang="en-SG" dirty="0"/>
              <a:t>The meaning of life. The wasted years of life. The poor choices of life. God answers the mess of life with one word: 'grace.' 	   Max </a:t>
            </a:r>
            <a:r>
              <a:rPr lang="en-SG" dirty="0" err="1" smtClean="0"/>
              <a:t>Lucado</a:t>
            </a:r>
            <a:r>
              <a:rPr lang="en-SG" dirty="0"/>
              <a:t/>
            </a:r>
            <a:br>
              <a:rPr lang="en-SG" dirty="0"/>
            </a:br>
            <a:endParaRPr lang="en-SG" dirty="0"/>
          </a:p>
          <a:p>
            <a:endParaRPr lang="en-SG" dirty="0"/>
          </a:p>
        </p:txBody>
      </p:sp>
    </p:spTree>
    <p:extLst>
      <p:ext uri="{BB962C8B-B14F-4D97-AF65-F5344CB8AC3E}">
        <p14:creationId xmlns:p14="http://schemas.microsoft.com/office/powerpoint/2010/main" val="64671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INTRODUCTION</a:t>
            </a:r>
            <a:endParaRPr lang="en-SG" b="1"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v"/>
            </a:pPr>
            <a:r>
              <a:rPr lang="en-SG" dirty="0" smtClean="0"/>
              <a:t>Mankind created with the capacity to make choices</a:t>
            </a:r>
          </a:p>
          <a:p>
            <a:pPr lvl="0"/>
            <a:endParaRPr lang="en-SG" dirty="0"/>
          </a:p>
          <a:p>
            <a:pPr lvl="0"/>
            <a:endParaRPr lang="en-SG" dirty="0" smtClean="0"/>
          </a:p>
          <a:p>
            <a:pPr marL="0" indent="0">
              <a:buNone/>
            </a:pPr>
            <a:r>
              <a:rPr lang="en-SG" dirty="0"/>
              <a:t>And the </a:t>
            </a:r>
            <a:r>
              <a:rPr lang="en-SG" cap="small" dirty="0"/>
              <a:t>Lord</a:t>
            </a:r>
            <a:r>
              <a:rPr lang="en-SG" dirty="0"/>
              <a:t> God commanded the man, saying, “You may surely eat of every tree of the garden, but of the tree of the knowledge of good and evil you shall not eat, for in the day that you eat of it you shall surely die.” </a:t>
            </a:r>
            <a:r>
              <a:rPr lang="en-SG" dirty="0" smtClean="0"/>
              <a:t>								Gen </a:t>
            </a:r>
            <a:r>
              <a:rPr lang="en-SG" dirty="0"/>
              <a:t>2:16-17 ESV</a:t>
            </a:r>
          </a:p>
          <a:p>
            <a:pPr lvl="0"/>
            <a:endParaRPr lang="en-SG" dirty="0"/>
          </a:p>
        </p:txBody>
      </p:sp>
      <p:pic>
        <p:nvPicPr>
          <p:cNvPr id="4" name="Picture Placeholder 11"/>
          <p:cNvPicPr>
            <a:picLocks noChangeAspect="1"/>
          </p:cNvPicPr>
          <p:nvPr/>
        </p:nvPicPr>
        <p:blipFill>
          <a:blip r:embed="rId2">
            <a:extLst>
              <a:ext uri="{28A0092B-C50C-407E-A947-70E740481C1C}">
                <a14:useLocalDpi xmlns:a14="http://schemas.microsoft.com/office/drawing/2010/main" val="0"/>
              </a:ext>
            </a:extLst>
          </a:blip>
          <a:srcRect l="29630" r="29630"/>
          <a:stretch>
            <a:fillRect/>
          </a:stretch>
        </p:blipFill>
        <p:spPr>
          <a:xfrm>
            <a:off x="10348491" y="0"/>
            <a:ext cx="1843509" cy="2625084"/>
          </a:xfrm>
          <a:prstGeom prst="rect">
            <a:avLst/>
          </a:prstGeom>
        </p:spPr>
      </p:pic>
    </p:spTree>
    <p:extLst>
      <p:ext uri="{BB962C8B-B14F-4D97-AF65-F5344CB8AC3E}">
        <p14:creationId xmlns:p14="http://schemas.microsoft.com/office/powerpoint/2010/main" val="359617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APPLICATIONS</a:t>
            </a:r>
            <a:endParaRPr lang="en-SG" b="1" dirty="0"/>
          </a:p>
        </p:txBody>
      </p:sp>
      <p:sp>
        <p:nvSpPr>
          <p:cNvPr id="3" name="Content Placeholder 2"/>
          <p:cNvSpPr>
            <a:spLocks noGrp="1"/>
          </p:cNvSpPr>
          <p:nvPr>
            <p:ph idx="1"/>
          </p:nvPr>
        </p:nvSpPr>
        <p:spPr/>
        <p:txBody>
          <a:bodyPr/>
          <a:lstStyle/>
          <a:p>
            <a:pPr marL="0" indent="0">
              <a:buNone/>
            </a:pPr>
            <a:r>
              <a:rPr lang="en-SG" sz="3200" dirty="0" smtClean="0"/>
              <a:t>1</a:t>
            </a:r>
            <a:r>
              <a:rPr lang="en-SG" sz="3200" dirty="0"/>
              <a:t>. </a:t>
            </a:r>
            <a:r>
              <a:rPr lang="en-SG" sz="3200" dirty="0" smtClean="0"/>
              <a:t>What do you need to focus on today so that you can experience the prosperity God desires for you?</a:t>
            </a:r>
            <a:endParaRPr lang="en-SG" sz="3200" dirty="0"/>
          </a:p>
          <a:p>
            <a:pPr marL="0" indent="0">
              <a:buNone/>
            </a:pPr>
            <a:endParaRPr lang="en-SG" sz="800" dirty="0"/>
          </a:p>
          <a:p>
            <a:pPr marL="0" indent="0">
              <a:buNone/>
            </a:pPr>
            <a:r>
              <a:rPr lang="en-SG" sz="3200" dirty="0"/>
              <a:t>2</a:t>
            </a:r>
            <a:r>
              <a:rPr lang="en-SG" sz="3200" dirty="0" smtClean="0"/>
              <a:t>. How can you determine the right decision to make at each crucial junction of your </a:t>
            </a:r>
            <a:r>
              <a:rPr lang="en-SG" sz="3200" dirty="0" smtClean="0"/>
              <a:t>life? </a:t>
            </a:r>
            <a:r>
              <a:rPr lang="en-SG" sz="3200" dirty="0" smtClean="0"/>
              <a:t>Check your values/attitudes and behaviours. </a:t>
            </a:r>
          </a:p>
          <a:p>
            <a:endParaRPr lang="en-SG" dirty="0"/>
          </a:p>
        </p:txBody>
      </p:sp>
      <p:graphicFrame>
        <p:nvGraphicFramePr>
          <p:cNvPr id="4" name="Table 3"/>
          <p:cNvGraphicFramePr>
            <a:graphicFrameLocks noGrp="1"/>
          </p:cNvGraphicFramePr>
          <p:nvPr>
            <p:extLst>
              <p:ext uri="{D42A27DB-BD31-4B8C-83A1-F6EECF244321}">
                <p14:modId xmlns:p14="http://schemas.microsoft.com/office/powerpoint/2010/main" val="4267058876"/>
              </p:ext>
            </p:extLst>
          </p:nvPr>
        </p:nvGraphicFramePr>
        <p:xfrm>
          <a:off x="967475" y="4531057"/>
          <a:ext cx="9855200" cy="1815580"/>
        </p:xfrm>
        <a:graphic>
          <a:graphicData uri="http://schemas.openxmlformats.org/drawingml/2006/table">
            <a:tbl>
              <a:tblPr firstRow="1" bandRow="1">
                <a:tableStyleId>{5C22544A-7EE6-4342-B048-85BDC9FD1C3A}</a:tableStyleId>
              </a:tblPr>
              <a:tblGrid>
                <a:gridCol w="4927600"/>
                <a:gridCol w="4927600"/>
              </a:tblGrid>
              <a:tr h="477784">
                <a:tc>
                  <a:txBody>
                    <a:bodyPr/>
                    <a:lstStyle/>
                    <a:p>
                      <a:r>
                        <a:rPr lang="en-SG" sz="2400" dirty="0" smtClean="0"/>
                        <a:t>Wise</a:t>
                      </a:r>
                      <a:endParaRPr lang="en-SG" sz="2400" dirty="0"/>
                    </a:p>
                  </a:txBody>
                  <a:tcPr/>
                </a:tc>
                <a:tc>
                  <a:txBody>
                    <a:bodyPr/>
                    <a:lstStyle/>
                    <a:p>
                      <a:r>
                        <a:rPr lang="en-SG" sz="2400" dirty="0" smtClean="0"/>
                        <a:t>Foolish</a:t>
                      </a:r>
                      <a:endParaRPr lang="en-SG" sz="2400" dirty="0"/>
                    </a:p>
                  </a:txBody>
                  <a:tcPr/>
                </a:tc>
              </a:tr>
              <a:tr h="477784">
                <a:tc>
                  <a:txBody>
                    <a:bodyPr/>
                    <a:lstStyle/>
                    <a:p>
                      <a:r>
                        <a:rPr lang="en-SG" sz="2400" dirty="0" smtClean="0"/>
                        <a:t>Humility,</a:t>
                      </a:r>
                      <a:r>
                        <a:rPr lang="en-SG" sz="2400" baseline="0" dirty="0" smtClean="0"/>
                        <a:t> Gentleness, Patience</a:t>
                      </a:r>
                      <a:endParaRPr lang="en-SG" sz="2400" dirty="0"/>
                    </a:p>
                  </a:txBody>
                  <a:tcPr/>
                </a:tc>
                <a:tc>
                  <a:txBody>
                    <a:bodyPr/>
                    <a:lstStyle/>
                    <a:p>
                      <a:r>
                        <a:rPr lang="en-SG" sz="2400" dirty="0" smtClean="0"/>
                        <a:t>Jealousy, Selfishness (Pride)</a:t>
                      </a:r>
                      <a:endParaRPr lang="en-SG" sz="2400" dirty="0"/>
                    </a:p>
                  </a:txBody>
                  <a:tcPr/>
                </a:tc>
              </a:tr>
              <a:tr h="860012">
                <a:tc>
                  <a:txBody>
                    <a:bodyPr/>
                    <a:lstStyle/>
                    <a:p>
                      <a:r>
                        <a:rPr lang="en-SG" sz="2400" dirty="0" smtClean="0"/>
                        <a:t>Maintain the unity of</a:t>
                      </a:r>
                      <a:r>
                        <a:rPr lang="en-SG" sz="2400" baseline="0" dirty="0" smtClean="0"/>
                        <a:t> the Spirit in the bond of peace</a:t>
                      </a:r>
                      <a:endParaRPr lang="en-SG" sz="2400" dirty="0"/>
                    </a:p>
                  </a:txBody>
                  <a:tcPr/>
                </a:tc>
                <a:tc>
                  <a:txBody>
                    <a:bodyPr/>
                    <a:lstStyle/>
                    <a:p>
                      <a:r>
                        <a:rPr lang="en-SG" sz="2400" dirty="0" smtClean="0"/>
                        <a:t>Causing hurt/grief</a:t>
                      </a:r>
                      <a:r>
                        <a:rPr lang="en-SG" sz="2400" baseline="0" dirty="0" smtClean="0"/>
                        <a:t> to others or oneself</a:t>
                      </a:r>
                      <a:endParaRPr lang="en-SG" sz="2400" dirty="0"/>
                    </a:p>
                  </a:txBody>
                  <a:tcPr/>
                </a:tc>
              </a:tr>
            </a:tbl>
          </a:graphicData>
        </a:graphic>
      </p:graphicFrame>
    </p:spTree>
    <p:extLst>
      <p:ext uri="{BB962C8B-B14F-4D97-AF65-F5344CB8AC3E}">
        <p14:creationId xmlns:p14="http://schemas.microsoft.com/office/powerpoint/2010/main" val="205413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THE BOOK OF PSALMS</a:t>
            </a:r>
            <a:endParaRPr lang="en-SG" b="1" dirty="0"/>
          </a:p>
        </p:txBody>
      </p:sp>
      <p:sp>
        <p:nvSpPr>
          <p:cNvPr id="3" name="Content Placeholder 2"/>
          <p:cNvSpPr>
            <a:spLocks noGrp="1"/>
          </p:cNvSpPr>
          <p:nvPr>
            <p:ph idx="1"/>
          </p:nvPr>
        </p:nvSpPr>
        <p:spPr/>
        <p:txBody>
          <a:bodyPr>
            <a:normAutofit/>
          </a:bodyPr>
          <a:lstStyle/>
          <a:p>
            <a:pPr marL="457200" lvl="1" indent="-457200">
              <a:spcBef>
                <a:spcPts val="1000"/>
              </a:spcBef>
              <a:buFont typeface="Wingdings" panose="05000000000000000000" pitchFamily="2" charset="2"/>
              <a:buChar char="v"/>
            </a:pPr>
            <a:r>
              <a:rPr lang="en-SG" sz="3200" dirty="0" smtClean="0"/>
              <a:t>Collection of inspired Hebrew prayers and songs – words spoken to God and about God</a:t>
            </a:r>
            <a:endParaRPr lang="en-SG" sz="3200" dirty="0"/>
          </a:p>
          <a:p>
            <a:pPr marL="457200" lvl="1" indent="-457200">
              <a:spcBef>
                <a:spcPts val="1000"/>
              </a:spcBef>
              <a:buFont typeface="Wingdings" panose="05000000000000000000" pitchFamily="2" charset="2"/>
              <a:buChar char="v"/>
            </a:pPr>
            <a:r>
              <a:rPr lang="en-SG" sz="3200" dirty="0" smtClean="0"/>
              <a:t>Purpose why it is included in the canon of Scripture – it helps us</a:t>
            </a:r>
          </a:p>
          <a:p>
            <a:pPr marL="800100" lvl="2" indent="-342900">
              <a:spcBef>
                <a:spcPts val="1000"/>
              </a:spcBef>
              <a:buFont typeface="Wingdings" panose="05000000000000000000" pitchFamily="2" charset="2"/>
              <a:buChar char="v"/>
            </a:pPr>
            <a:r>
              <a:rPr lang="en-SG" sz="2800" dirty="0" smtClean="0"/>
              <a:t>To express ourselves to God</a:t>
            </a:r>
          </a:p>
          <a:p>
            <a:pPr marL="800100" lvl="2" indent="-342900">
              <a:spcBef>
                <a:spcPts val="1000"/>
              </a:spcBef>
              <a:buFont typeface="Wingdings" panose="05000000000000000000" pitchFamily="2" charset="2"/>
              <a:buChar char="v"/>
            </a:pPr>
            <a:r>
              <a:rPr lang="en-SG" sz="2800" dirty="0" smtClean="0"/>
              <a:t>To consider the ways of God</a:t>
            </a:r>
          </a:p>
          <a:p>
            <a:pPr lvl="0">
              <a:buFont typeface="Wingdings" panose="05000000000000000000" pitchFamily="2" charset="2"/>
              <a:buChar char="v"/>
            </a:pPr>
            <a:r>
              <a:rPr lang="en-US" sz="3200" dirty="0" err="1" smtClean="0"/>
              <a:t>Tehillim</a:t>
            </a:r>
            <a:r>
              <a:rPr lang="en-US" sz="3200" dirty="0" smtClean="0"/>
              <a:t> </a:t>
            </a:r>
            <a:r>
              <a:rPr lang="en-US" sz="3200" dirty="0"/>
              <a:t>(</a:t>
            </a:r>
            <a:r>
              <a:rPr lang="en-US" sz="3200" dirty="0" err="1"/>
              <a:t>Heb</a:t>
            </a:r>
            <a:r>
              <a:rPr lang="en-US" sz="3200" dirty="0"/>
              <a:t>) means “praises”</a:t>
            </a:r>
            <a:endParaRPr lang="en-SG" sz="3200" dirty="0"/>
          </a:p>
          <a:p>
            <a:pPr>
              <a:buFont typeface="Wingdings" panose="05000000000000000000" pitchFamily="2" charset="2"/>
              <a:buChar char="v"/>
            </a:pPr>
            <a:r>
              <a:rPr lang="en-US" sz="3200" dirty="0" err="1"/>
              <a:t>Psalmoi</a:t>
            </a:r>
            <a:r>
              <a:rPr lang="en-US" sz="3200" dirty="0"/>
              <a:t> (</a:t>
            </a:r>
            <a:r>
              <a:rPr lang="en-US" sz="3200" dirty="0" err="1"/>
              <a:t>Gk</a:t>
            </a:r>
            <a:r>
              <a:rPr lang="en-US" sz="3200" dirty="0"/>
              <a:t>) means “</a:t>
            </a:r>
            <a:r>
              <a:rPr lang="en-US" sz="3200" dirty="0" err="1"/>
              <a:t>twangings</a:t>
            </a:r>
            <a:r>
              <a:rPr lang="en-US" sz="3200" dirty="0"/>
              <a:t> (of harp strings)” </a:t>
            </a:r>
            <a:endParaRPr lang="en-SG" sz="3200" dirty="0"/>
          </a:p>
        </p:txBody>
      </p:sp>
    </p:spTree>
    <p:extLst>
      <p:ext uri="{BB962C8B-B14F-4D97-AF65-F5344CB8AC3E}">
        <p14:creationId xmlns:p14="http://schemas.microsoft.com/office/powerpoint/2010/main" val="221836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THE BOOK OF PSALMS</a:t>
            </a:r>
            <a:endParaRPr lang="en-SG" b="1"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v"/>
            </a:pPr>
            <a:r>
              <a:rPr lang="en-US" sz="3200" dirty="0"/>
              <a:t>Hebrew poetry is known for parallelism (not so much of meter &amp; rhyme):</a:t>
            </a:r>
            <a:endParaRPr lang="en-SG" sz="3200" dirty="0"/>
          </a:p>
          <a:p>
            <a:pPr lvl="1">
              <a:buFont typeface="Wingdings" panose="05000000000000000000" pitchFamily="2" charset="2"/>
              <a:buChar char="v"/>
            </a:pPr>
            <a:r>
              <a:rPr lang="en-SG" sz="2800" dirty="0" smtClean="0"/>
              <a:t>Synonymous: </a:t>
            </a:r>
            <a:r>
              <a:rPr lang="en-SG" sz="2800" dirty="0"/>
              <a:t>a literary device involving the repetition of one idea in successive lines. </a:t>
            </a:r>
          </a:p>
          <a:p>
            <a:pPr lvl="1">
              <a:buFont typeface="Wingdings" panose="05000000000000000000" pitchFamily="2" charset="2"/>
              <a:buChar char="v"/>
            </a:pPr>
            <a:r>
              <a:rPr lang="en-SG" sz="2800" dirty="0" smtClean="0"/>
              <a:t>Antithetical: brings </a:t>
            </a:r>
            <a:r>
              <a:rPr lang="en-SG" sz="2800" dirty="0"/>
              <a:t>together opposing ideas in marked contrast.</a:t>
            </a:r>
          </a:p>
          <a:p>
            <a:pPr>
              <a:buFont typeface="Wingdings" panose="05000000000000000000" pitchFamily="2" charset="2"/>
              <a:buChar char="v"/>
            </a:pPr>
            <a:r>
              <a:rPr lang="en-SG" sz="3200" dirty="0" smtClean="0"/>
              <a:t>Psalm 1 opens the book with the blessings of meditating on God’s </a:t>
            </a:r>
            <a:r>
              <a:rPr lang="en-SG" sz="3200" dirty="0" smtClean="0"/>
              <a:t>Word (with implied obedience)</a:t>
            </a:r>
            <a:endParaRPr lang="en-SG" sz="3200" dirty="0"/>
          </a:p>
        </p:txBody>
      </p:sp>
    </p:spTree>
    <p:extLst>
      <p:ext uri="{BB962C8B-B14F-4D97-AF65-F5344CB8AC3E}">
        <p14:creationId xmlns:p14="http://schemas.microsoft.com/office/powerpoint/2010/main" val="597432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b="1" dirty="0" smtClean="0"/>
              <a:t>PSALM 1 (ESV)</a:t>
            </a:r>
            <a:endParaRPr lang="en-SG" b="1" dirty="0"/>
          </a:p>
        </p:txBody>
      </p:sp>
      <p:sp>
        <p:nvSpPr>
          <p:cNvPr id="3" name="Content Placeholder 2"/>
          <p:cNvSpPr>
            <a:spLocks noGrp="1"/>
          </p:cNvSpPr>
          <p:nvPr>
            <p:ph idx="1"/>
          </p:nvPr>
        </p:nvSpPr>
        <p:spPr>
          <a:xfrm>
            <a:off x="838200" y="1584101"/>
            <a:ext cx="10515600" cy="5074276"/>
          </a:xfrm>
        </p:spPr>
        <p:txBody>
          <a:bodyPr>
            <a:normAutofit/>
          </a:bodyPr>
          <a:lstStyle/>
          <a:p>
            <a:pPr marL="0" indent="0">
              <a:buNone/>
            </a:pPr>
            <a:r>
              <a:rPr lang="en-US" sz="3200" b="1" baseline="30000" dirty="0"/>
              <a:t>1 </a:t>
            </a:r>
            <a:r>
              <a:rPr lang="en-SG" sz="3200" dirty="0"/>
              <a:t>Blessed is the man</a:t>
            </a:r>
            <a:br>
              <a:rPr lang="en-SG" sz="3200" dirty="0"/>
            </a:br>
            <a:r>
              <a:rPr lang="en-SG" sz="3200" dirty="0"/>
              <a:t>    who walks not in the counsel of the wicked,</a:t>
            </a:r>
            <a:br>
              <a:rPr lang="en-SG" sz="3200" dirty="0"/>
            </a:br>
            <a:r>
              <a:rPr lang="en-SG" sz="3200" dirty="0"/>
              <a:t>nor stands in the way of sinners,</a:t>
            </a:r>
            <a:br>
              <a:rPr lang="en-SG" sz="3200" dirty="0"/>
            </a:br>
            <a:r>
              <a:rPr lang="en-SG" sz="3200" dirty="0"/>
              <a:t>    nor sits in the seat of scoffers</a:t>
            </a:r>
            <a:r>
              <a:rPr lang="en-SG" sz="3200" dirty="0" smtClean="0"/>
              <a:t>;</a:t>
            </a:r>
          </a:p>
          <a:p>
            <a:pPr marL="0" indent="0">
              <a:buNone/>
            </a:pPr>
            <a:r>
              <a:rPr lang="en-SG" sz="3200" dirty="0"/>
              <a:t/>
            </a:r>
            <a:br>
              <a:rPr lang="en-SG" sz="3200" dirty="0"/>
            </a:br>
            <a:r>
              <a:rPr lang="en-SG" sz="3200" b="1" baseline="30000" dirty="0"/>
              <a:t>2 </a:t>
            </a:r>
            <a:r>
              <a:rPr lang="en-SG" sz="3200" dirty="0"/>
              <a:t>but his delight is in the law of the </a:t>
            </a:r>
            <a:r>
              <a:rPr lang="en-SG" sz="3200" cap="small" dirty="0"/>
              <a:t>Lord</a:t>
            </a:r>
            <a:r>
              <a:rPr lang="en-SG" sz="3200" dirty="0"/>
              <a:t>,</a:t>
            </a:r>
            <a:br>
              <a:rPr lang="en-SG" sz="3200" dirty="0"/>
            </a:br>
            <a:r>
              <a:rPr lang="en-SG" sz="3200" dirty="0"/>
              <a:t>    and on his law he meditates day and night</a:t>
            </a:r>
            <a:r>
              <a:rPr lang="en-SG" sz="3200" dirty="0" smtClean="0"/>
              <a:t>.</a:t>
            </a:r>
            <a:endParaRPr lang="en-SG" sz="3200" dirty="0"/>
          </a:p>
        </p:txBody>
      </p:sp>
    </p:spTree>
    <p:extLst>
      <p:ext uri="{BB962C8B-B14F-4D97-AF65-F5344CB8AC3E}">
        <p14:creationId xmlns:p14="http://schemas.microsoft.com/office/powerpoint/2010/main" val="2462848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b="1" dirty="0" smtClean="0"/>
              <a:t>PSALM 1 (ESV)</a:t>
            </a:r>
            <a:endParaRPr lang="en-SG" b="1" dirty="0"/>
          </a:p>
        </p:txBody>
      </p:sp>
      <p:sp>
        <p:nvSpPr>
          <p:cNvPr id="3" name="Content Placeholder 2"/>
          <p:cNvSpPr>
            <a:spLocks noGrp="1"/>
          </p:cNvSpPr>
          <p:nvPr>
            <p:ph idx="1"/>
          </p:nvPr>
        </p:nvSpPr>
        <p:spPr>
          <a:xfrm>
            <a:off x="838200" y="1584101"/>
            <a:ext cx="10515600" cy="5074276"/>
          </a:xfrm>
        </p:spPr>
        <p:txBody>
          <a:bodyPr>
            <a:normAutofit/>
          </a:bodyPr>
          <a:lstStyle/>
          <a:p>
            <a:pPr marL="0" indent="0">
              <a:lnSpc>
                <a:spcPct val="100000"/>
              </a:lnSpc>
              <a:buNone/>
            </a:pPr>
            <a:r>
              <a:rPr lang="en-SG" b="1" baseline="30000" dirty="0"/>
              <a:t>3 </a:t>
            </a:r>
            <a:r>
              <a:rPr lang="en-SG" dirty="0"/>
              <a:t>He is like a tree</a:t>
            </a:r>
            <a:br>
              <a:rPr lang="en-SG" dirty="0"/>
            </a:br>
            <a:r>
              <a:rPr lang="en-SG" dirty="0" smtClean="0"/>
              <a:t>  planted </a:t>
            </a:r>
            <a:r>
              <a:rPr lang="en-SG" dirty="0"/>
              <a:t>by streams of water</a:t>
            </a:r>
            <a:br>
              <a:rPr lang="en-SG" dirty="0"/>
            </a:br>
            <a:r>
              <a:rPr lang="en-SG" dirty="0" smtClean="0"/>
              <a:t>  that </a:t>
            </a:r>
            <a:r>
              <a:rPr lang="en-SG" dirty="0"/>
              <a:t>yields its fruit in its season,</a:t>
            </a:r>
            <a:br>
              <a:rPr lang="en-SG" dirty="0"/>
            </a:br>
            <a:r>
              <a:rPr lang="en-SG" dirty="0" smtClean="0"/>
              <a:t>  and </a:t>
            </a:r>
            <a:r>
              <a:rPr lang="en-SG" dirty="0"/>
              <a:t>its leaf does not wither.</a:t>
            </a:r>
            <a:br>
              <a:rPr lang="en-SG" dirty="0"/>
            </a:br>
            <a:r>
              <a:rPr lang="en-SG" dirty="0" smtClean="0"/>
              <a:t>  In </a:t>
            </a:r>
            <a:r>
              <a:rPr lang="en-SG" dirty="0"/>
              <a:t>all that he does, he prospers.</a:t>
            </a:r>
            <a:br>
              <a:rPr lang="en-SG" dirty="0"/>
            </a:br>
            <a:r>
              <a:rPr lang="en-SG" b="1" baseline="30000" dirty="0" smtClean="0"/>
              <a:t>4</a:t>
            </a:r>
            <a:r>
              <a:rPr lang="en-SG" b="1" baseline="30000" dirty="0"/>
              <a:t> </a:t>
            </a:r>
            <a:r>
              <a:rPr lang="en-SG" dirty="0"/>
              <a:t>The wicked are not so,</a:t>
            </a:r>
            <a:br>
              <a:rPr lang="en-SG" dirty="0"/>
            </a:br>
            <a:r>
              <a:rPr lang="en-SG" dirty="0"/>
              <a:t>    but are like chaff that the wind drives away.</a:t>
            </a:r>
          </a:p>
          <a:p>
            <a:pPr marL="0" indent="0">
              <a:lnSpc>
                <a:spcPct val="100000"/>
              </a:lnSpc>
              <a:buNone/>
            </a:pPr>
            <a:r>
              <a:rPr lang="en-SG" b="1" baseline="30000" dirty="0"/>
              <a:t>5 </a:t>
            </a:r>
            <a:r>
              <a:rPr lang="en-SG" dirty="0"/>
              <a:t>Therefore the wicked will not stand in the judgment,</a:t>
            </a:r>
            <a:br>
              <a:rPr lang="en-SG" dirty="0"/>
            </a:br>
            <a:r>
              <a:rPr lang="en-SG" dirty="0"/>
              <a:t>    nor sinners in the congregation of the righteous;</a:t>
            </a:r>
            <a:br>
              <a:rPr lang="en-SG" dirty="0"/>
            </a:br>
            <a:r>
              <a:rPr lang="en-SG" b="1" baseline="30000" dirty="0"/>
              <a:t>6 </a:t>
            </a:r>
            <a:r>
              <a:rPr lang="en-SG" dirty="0"/>
              <a:t>for the </a:t>
            </a:r>
            <a:r>
              <a:rPr lang="en-SG" cap="small" dirty="0"/>
              <a:t>Lord</a:t>
            </a:r>
            <a:r>
              <a:rPr lang="en-SG" dirty="0"/>
              <a:t> knows the way of the righteous,</a:t>
            </a:r>
            <a:br>
              <a:rPr lang="en-SG" dirty="0"/>
            </a:br>
            <a:r>
              <a:rPr lang="en-SG" dirty="0"/>
              <a:t>    but the way of the wicked will perish.   </a:t>
            </a:r>
          </a:p>
        </p:txBody>
      </p:sp>
    </p:spTree>
    <p:extLst>
      <p:ext uri="{BB962C8B-B14F-4D97-AF65-F5344CB8AC3E}">
        <p14:creationId xmlns:p14="http://schemas.microsoft.com/office/powerpoint/2010/main" val="3228387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59972917"/>
              </p:ext>
            </p:extLst>
          </p:nvPr>
        </p:nvGraphicFramePr>
        <p:xfrm>
          <a:off x="838200" y="1825625"/>
          <a:ext cx="10515600" cy="3931920"/>
        </p:xfrm>
        <a:graphic>
          <a:graphicData uri="http://schemas.openxmlformats.org/drawingml/2006/table">
            <a:tbl>
              <a:tblPr firstRow="1" bandRow="1">
                <a:tableStyleId>{5C22544A-7EE6-4342-B048-85BDC9FD1C3A}</a:tableStyleId>
              </a:tblPr>
              <a:tblGrid>
                <a:gridCol w="5257800"/>
                <a:gridCol w="5257800"/>
              </a:tblGrid>
              <a:tr h="466814">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370840">
                <a:tc>
                  <a:txBody>
                    <a:bodyPr/>
                    <a:lstStyle/>
                    <a:p>
                      <a:pPr>
                        <a:spcAft>
                          <a:spcPts val="0"/>
                        </a:spcAft>
                      </a:pPr>
                      <a:r>
                        <a:rPr lang="en-SG" sz="2800" b="1" u="sng" dirty="0">
                          <a:solidFill>
                            <a:srgbClr val="000000"/>
                          </a:solidFill>
                          <a:effectLst/>
                          <a:latin typeface="+mn-lt"/>
                          <a:ea typeface="Times New Roman"/>
                          <a:cs typeface="Helvetica"/>
                        </a:rPr>
                        <a:t>What he does not do (v 1)</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Walks</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a:t>
                      </a:r>
                      <a:r>
                        <a:rPr lang="en-SG" sz="2800" u="sng" dirty="0">
                          <a:solidFill>
                            <a:srgbClr val="000000"/>
                          </a:solidFill>
                          <a:effectLst/>
                          <a:latin typeface="+mn-lt"/>
                          <a:ea typeface="Times New Roman"/>
                          <a:cs typeface="Helvetica"/>
                        </a:rPr>
                        <a:t>counsel</a:t>
                      </a:r>
                      <a:r>
                        <a:rPr lang="en-SG" sz="2800" dirty="0">
                          <a:solidFill>
                            <a:srgbClr val="000000"/>
                          </a:solidFill>
                          <a:effectLst/>
                          <a:latin typeface="+mn-lt"/>
                          <a:ea typeface="Times New Roman"/>
                          <a:cs typeface="Helvetica"/>
                        </a:rPr>
                        <a:t> of the </a:t>
                      </a:r>
                      <a:r>
                        <a:rPr lang="en-SG" sz="2800" dirty="0">
                          <a:solidFill>
                            <a:srgbClr val="FF0000"/>
                          </a:solidFill>
                          <a:effectLst/>
                          <a:latin typeface="+mn-lt"/>
                          <a:ea typeface="Times New Roman"/>
                          <a:cs typeface="Helvetica"/>
                        </a:rPr>
                        <a:t>wicked</a:t>
                      </a:r>
                      <a:r>
                        <a:rPr lang="en-SG" sz="2800" dirty="0">
                          <a:solidFill>
                            <a:srgbClr val="000000"/>
                          </a:solidFill>
                          <a:effectLst/>
                          <a:latin typeface="+mn-lt"/>
                          <a:ea typeface="Times New Roman"/>
                          <a:cs typeface="Helvetica"/>
                        </a:rPr>
                        <a:t> (loose morals)</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Stands</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a:t>
                      </a:r>
                      <a:r>
                        <a:rPr lang="en-SG" sz="2800" u="sng" dirty="0">
                          <a:solidFill>
                            <a:srgbClr val="000000"/>
                          </a:solidFill>
                          <a:effectLst/>
                          <a:latin typeface="+mn-lt"/>
                          <a:ea typeface="Times New Roman"/>
                          <a:cs typeface="Helvetica"/>
                        </a:rPr>
                        <a:t>way</a:t>
                      </a:r>
                      <a:r>
                        <a:rPr lang="en-SG" sz="2800" dirty="0">
                          <a:solidFill>
                            <a:srgbClr val="000000"/>
                          </a:solidFill>
                          <a:effectLst/>
                          <a:latin typeface="+mn-lt"/>
                          <a:ea typeface="Times New Roman"/>
                          <a:cs typeface="Helvetica"/>
                        </a:rPr>
                        <a:t> of </a:t>
                      </a:r>
                      <a:r>
                        <a:rPr lang="en-SG" sz="2800" dirty="0">
                          <a:solidFill>
                            <a:srgbClr val="FF0000"/>
                          </a:solidFill>
                          <a:effectLst/>
                          <a:latin typeface="+mn-lt"/>
                          <a:ea typeface="Times New Roman"/>
                          <a:cs typeface="Helvetica"/>
                        </a:rPr>
                        <a:t>sinners</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(missed God’s standard)</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Sits</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a:t>
                      </a:r>
                      <a:r>
                        <a:rPr lang="en-SG" sz="2800" u="sng" dirty="0">
                          <a:solidFill>
                            <a:srgbClr val="000000"/>
                          </a:solidFill>
                          <a:effectLst/>
                          <a:latin typeface="+mn-lt"/>
                          <a:ea typeface="Times New Roman"/>
                          <a:cs typeface="Helvetica"/>
                        </a:rPr>
                        <a:t>seat</a:t>
                      </a:r>
                      <a:r>
                        <a:rPr lang="en-SG" sz="2800" dirty="0">
                          <a:solidFill>
                            <a:srgbClr val="000000"/>
                          </a:solidFill>
                          <a:effectLst/>
                          <a:latin typeface="+mn-lt"/>
                          <a:ea typeface="Times New Roman"/>
                          <a:cs typeface="Helvetica"/>
                        </a:rPr>
                        <a:t> of </a:t>
                      </a:r>
                      <a:r>
                        <a:rPr lang="en-SG" sz="2800" dirty="0">
                          <a:solidFill>
                            <a:srgbClr val="FF0000"/>
                          </a:solidFill>
                          <a:effectLst/>
                          <a:latin typeface="+mn-lt"/>
                          <a:ea typeface="Times New Roman"/>
                          <a:cs typeface="Helvetica"/>
                        </a:rPr>
                        <a:t>scoffers</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(put</a:t>
                      </a:r>
                      <a:r>
                        <a:rPr lang="en-SG" sz="2800" baseline="0" dirty="0" smtClean="0">
                          <a:solidFill>
                            <a:srgbClr val="000000"/>
                          </a:solidFill>
                          <a:effectLst/>
                          <a:latin typeface="+mn-lt"/>
                          <a:ea typeface="Times New Roman"/>
                          <a:cs typeface="Helvetica"/>
                        </a:rPr>
                        <a:t> down the things of God)</a:t>
                      </a:r>
                    </a:p>
                  </a:txBody>
                  <a:tcPr marL="68580" marR="68580" marT="0" marB="0"/>
                </a:tc>
                <a:tc>
                  <a:txBody>
                    <a:bodyPr/>
                    <a:lstStyle/>
                    <a:p>
                      <a:pPr>
                        <a:spcAft>
                          <a:spcPts val="0"/>
                        </a:spcAft>
                      </a:pPr>
                      <a:r>
                        <a:rPr lang="en-SG" sz="2800" b="1" u="sng" dirty="0">
                          <a:effectLst/>
                          <a:latin typeface="+mn-lt"/>
                          <a:ea typeface="Times New Roman"/>
                        </a:rPr>
                        <a:t>What he does</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Follows/heeds </a:t>
                      </a:r>
                      <a:r>
                        <a:rPr lang="en-SG" sz="2800" dirty="0">
                          <a:effectLst/>
                          <a:latin typeface="+mn-lt"/>
                          <a:ea typeface="Times New Roman"/>
                        </a:rPr>
                        <a:t>the advice of the devil </a:t>
                      </a:r>
                      <a:r>
                        <a:rPr lang="en-SG" sz="2800" dirty="0" smtClean="0">
                          <a:effectLst/>
                          <a:latin typeface="+mn-lt"/>
                          <a:ea typeface="Times New Roman"/>
                        </a:rPr>
                        <a:t>(thoughts)</a:t>
                      </a:r>
                    </a:p>
                    <a:p>
                      <a:pPr marL="342900" lvl="0" indent="-342900">
                        <a:spcAft>
                          <a:spcPts val="0"/>
                        </a:spcAft>
                        <a:buFont typeface="Wingdings"/>
                        <a:buChar char=""/>
                      </a:pPr>
                      <a:r>
                        <a:rPr lang="en-SG" sz="2800" dirty="0" smtClean="0">
                          <a:effectLst/>
                          <a:latin typeface="+mn-lt"/>
                          <a:ea typeface="Times New Roman"/>
                        </a:rPr>
                        <a:t>Identifies </a:t>
                      </a:r>
                      <a:r>
                        <a:rPr lang="en-SG" sz="2800" dirty="0">
                          <a:effectLst/>
                          <a:latin typeface="+mn-lt"/>
                          <a:ea typeface="Times New Roman"/>
                        </a:rPr>
                        <a:t>or </a:t>
                      </a:r>
                      <a:r>
                        <a:rPr lang="en-SG" sz="2800" dirty="0" smtClean="0">
                          <a:effectLst/>
                          <a:latin typeface="+mn-lt"/>
                          <a:ea typeface="Times New Roman"/>
                        </a:rPr>
                        <a:t>shares </a:t>
                      </a:r>
                      <a:r>
                        <a:rPr lang="en-SG" sz="2800" dirty="0">
                          <a:effectLst/>
                          <a:latin typeface="+mn-lt"/>
                          <a:ea typeface="Times New Roman"/>
                        </a:rPr>
                        <a:t>in the rebellion against God</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(actions)</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Judges </a:t>
                      </a:r>
                      <a:r>
                        <a:rPr lang="en-SG" sz="2800" dirty="0">
                          <a:effectLst/>
                          <a:latin typeface="+mn-lt"/>
                          <a:ea typeface="Times New Roman"/>
                        </a:rPr>
                        <a:t>based on the perspective of those bearing cynicism and </a:t>
                      </a:r>
                      <a:r>
                        <a:rPr lang="en-SG" sz="2800" dirty="0" smtClean="0">
                          <a:effectLst/>
                          <a:latin typeface="+mn-lt"/>
                          <a:ea typeface="Times New Roman"/>
                        </a:rPr>
                        <a:t>pride (lifestyle) </a:t>
                      </a:r>
                      <a:endParaRPr lang="en-SG" sz="2800" dirty="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73766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3170641"/>
              </p:ext>
            </p:extLst>
          </p:nvPr>
        </p:nvGraphicFramePr>
        <p:xfrm>
          <a:off x="652669" y="1614117"/>
          <a:ext cx="10515600" cy="5243883"/>
        </p:xfrm>
        <a:graphic>
          <a:graphicData uri="http://schemas.openxmlformats.org/drawingml/2006/table">
            <a:tbl>
              <a:tblPr firstRow="1" bandRow="1">
                <a:tableStyleId>{5C22544A-7EE6-4342-B048-85BDC9FD1C3A}</a:tableStyleId>
              </a:tblPr>
              <a:tblGrid>
                <a:gridCol w="5257800"/>
                <a:gridCol w="5257800"/>
              </a:tblGrid>
              <a:tr h="610923">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4096774">
                <a:tc>
                  <a:txBody>
                    <a:bodyPr/>
                    <a:lstStyle/>
                    <a:p>
                      <a:pPr>
                        <a:spcAft>
                          <a:spcPts val="0"/>
                        </a:spcAft>
                      </a:pPr>
                      <a:r>
                        <a:rPr lang="en-SG" sz="2800" b="1" u="sng" dirty="0">
                          <a:solidFill>
                            <a:srgbClr val="000000"/>
                          </a:solidFill>
                          <a:effectLst/>
                          <a:latin typeface="+mn-lt"/>
                          <a:ea typeface="Times New Roman"/>
                          <a:cs typeface="Helvetica"/>
                        </a:rPr>
                        <a:t>What he does not do (v 1)</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Walks</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a:t>
                      </a:r>
                      <a:r>
                        <a:rPr lang="en-SG" sz="2800" u="sng" dirty="0">
                          <a:solidFill>
                            <a:srgbClr val="000000"/>
                          </a:solidFill>
                          <a:effectLst/>
                          <a:latin typeface="+mn-lt"/>
                          <a:ea typeface="Times New Roman"/>
                          <a:cs typeface="Helvetica"/>
                        </a:rPr>
                        <a:t>counsel</a:t>
                      </a:r>
                      <a:r>
                        <a:rPr lang="en-SG" sz="2800" dirty="0">
                          <a:solidFill>
                            <a:srgbClr val="000000"/>
                          </a:solidFill>
                          <a:effectLst/>
                          <a:latin typeface="+mn-lt"/>
                          <a:ea typeface="Times New Roman"/>
                          <a:cs typeface="Helvetica"/>
                        </a:rPr>
                        <a:t> of the </a:t>
                      </a:r>
                      <a:r>
                        <a:rPr lang="en-SG" sz="2800" dirty="0">
                          <a:solidFill>
                            <a:srgbClr val="FF0000"/>
                          </a:solidFill>
                          <a:effectLst/>
                          <a:latin typeface="+mn-lt"/>
                          <a:ea typeface="Times New Roman"/>
                          <a:cs typeface="Helvetica"/>
                        </a:rPr>
                        <a:t>wicked</a:t>
                      </a:r>
                      <a:r>
                        <a:rPr lang="en-SG" sz="2800" dirty="0">
                          <a:solidFill>
                            <a:srgbClr val="000000"/>
                          </a:solidFill>
                          <a:effectLst/>
                          <a:latin typeface="+mn-lt"/>
                          <a:ea typeface="Times New Roman"/>
                          <a:cs typeface="Helvetica"/>
                        </a:rPr>
                        <a:t> (loose morals</a:t>
                      </a:r>
                      <a:r>
                        <a:rPr lang="en-SG" sz="2800" dirty="0" smtClean="0">
                          <a:solidFill>
                            <a:srgbClr val="000000"/>
                          </a:solidFill>
                          <a:effectLst/>
                          <a:latin typeface="+mn-lt"/>
                          <a:ea typeface="Times New Roman"/>
                          <a:cs typeface="Helvetica"/>
                        </a:rPr>
                        <a:t>)</a:t>
                      </a:r>
                    </a:p>
                    <a:p>
                      <a:pPr marL="342900" lvl="0" indent="-342900">
                        <a:spcAft>
                          <a:spcPts val="0"/>
                        </a:spcAft>
                        <a:buFont typeface="Wingdings"/>
                        <a:buChar char=""/>
                      </a:pPr>
                      <a:endParaRPr lang="en-SG" sz="2800" dirty="0" smtClean="0">
                        <a:solidFill>
                          <a:srgbClr val="000000"/>
                        </a:solidFill>
                        <a:effectLst/>
                        <a:latin typeface="+mn-lt"/>
                        <a:ea typeface="Times New Roman"/>
                        <a:cs typeface="Helvetica"/>
                      </a:endParaRPr>
                    </a:p>
                    <a:p>
                      <a:pPr marL="0" lvl="0" indent="0">
                        <a:spcAft>
                          <a:spcPts val="0"/>
                        </a:spcAft>
                        <a:buFont typeface="Wingdings"/>
                        <a:buNone/>
                      </a:pPr>
                      <a:r>
                        <a:rPr lang="en-SG" sz="2400" b="0" i="0" kern="1200" dirty="0" smtClean="0">
                          <a:solidFill>
                            <a:schemeClr val="dk1"/>
                          </a:solidFill>
                          <a:effectLst/>
                          <a:latin typeface="+mn-lt"/>
                          <a:ea typeface="+mn-ea"/>
                          <a:cs typeface="+mn-cs"/>
                        </a:rPr>
                        <a:t>Walk in a manner worthy of the calling  … </a:t>
                      </a:r>
                      <a:r>
                        <a:rPr lang="en-SG" sz="2400" b="1" i="0" kern="1200" baseline="30000" dirty="0" smtClean="0">
                          <a:solidFill>
                            <a:schemeClr val="dk1"/>
                          </a:solidFill>
                          <a:effectLst/>
                          <a:latin typeface="+mn-lt"/>
                          <a:ea typeface="+mn-ea"/>
                          <a:cs typeface="+mn-cs"/>
                        </a:rPr>
                        <a:t> </a:t>
                      </a:r>
                      <a:r>
                        <a:rPr lang="en-SG" sz="2400" b="0" i="0" kern="1200" dirty="0" smtClean="0">
                          <a:solidFill>
                            <a:schemeClr val="dk1"/>
                          </a:solidFill>
                          <a:effectLst/>
                          <a:latin typeface="+mn-lt"/>
                          <a:ea typeface="+mn-ea"/>
                          <a:cs typeface="+mn-cs"/>
                        </a:rPr>
                        <a:t>with all humility and gentleness, with patience, bearing with one another in love, eager to maintain the unity of the Spirit in the bond of peace.  </a:t>
                      </a:r>
                    </a:p>
                    <a:p>
                      <a:pPr marL="0" lvl="0" indent="0">
                        <a:spcAft>
                          <a:spcPts val="0"/>
                        </a:spcAft>
                        <a:buFont typeface="Wingdings"/>
                        <a:buNone/>
                      </a:pPr>
                      <a:r>
                        <a:rPr lang="en-SG" sz="2400" b="0" i="0" kern="1200" dirty="0" smtClean="0">
                          <a:solidFill>
                            <a:schemeClr val="dk1"/>
                          </a:solidFill>
                          <a:effectLst/>
                          <a:latin typeface="+mn-lt"/>
                          <a:ea typeface="+mn-ea"/>
                          <a:cs typeface="+mn-cs"/>
                        </a:rPr>
                        <a:t>                                               </a:t>
                      </a:r>
                      <a:r>
                        <a:rPr lang="en-SG" sz="2400" b="0" i="0" kern="1200" dirty="0" err="1" smtClean="0">
                          <a:solidFill>
                            <a:schemeClr val="dk1"/>
                          </a:solidFill>
                          <a:effectLst/>
                          <a:latin typeface="+mn-lt"/>
                          <a:ea typeface="+mn-ea"/>
                          <a:cs typeface="+mn-cs"/>
                        </a:rPr>
                        <a:t>Eph</a:t>
                      </a:r>
                      <a:r>
                        <a:rPr lang="en-SG" sz="2400" b="0" i="0" kern="1200" dirty="0" smtClean="0">
                          <a:solidFill>
                            <a:schemeClr val="dk1"/>
                          </a:solidFill>
                          <a:effectLst/>
                          <a:latin typeface="+mn-lt"/>
                          <a:ea typeface="+mn-ea"/>
                          <a:cs typeface="+mn-cs"/>
                        </a:rPr>
                        <a:t> 4:1-3 ESV</a:t>
                      </a:r>
                      <a:endParaRPr lang="en-SG" sz="2400" dirty="0">
                        <a:effectLst/>
                        <a:latin typeface="+mn-lt"/>
                        <a:ea typeface="Times New Roman"/>
                      </a:endParaRPr>
                    </a:p>
                  </a:txBody>
                  <a:tcPr marL="68580" marR="68580" marT="0" marB="0"/>
                </a:tc>
                <a:tc>
                  <a:txBody>
                    <a:bodyPr/>
                    <a:lstStyle/>
                    <a:p>
                      <a:pPr>
                        <a:spcAft>
                          <a:spcPts val="0"/>
                        </a:spcAft>
                      </a:pPr>
                      <a:r>
                        <a:rPr lang="en-SG" sz="2800" b="1" u="sng" dirty="0">
                          <a:effectLst/>
                          <a:latin typeface="+mn-lt"/>
                          <a:ea typeface="Times New Roman"/>
                        </a:rPr>
                        <a:t>What he does</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Follows/heeds </a:t>
                      </a:r>
                      <a:r>
                        <a:rPr lang="en-SG" sz="2800" dirty="0">
                          <a:effectLst/>
                          <a:latin typeface="+mn-lt"/>
                          <a:ea typeface="Times New Roman"/>
                        </a:rPr>
                        <a:t>the advice of the </a:t>
                      </a:r>
                      <a:r>
                        <a:rPr lang="en-SG" sz="2800" dirty="0" smtClean="0">
                          <a:effectLst/>
                          <a:latin typeface="+mn-lt"/>
                          <a:ea typeface="Times New Roman"/>
                        </a:rPr>
                        <a:t>devil; controlled by the flesh rather than the Spirit &amp; Word </a:t>
                      </a:r>
                    </a:p>
                    <a:p>
                      <a:pPr marL="0" lvl="0" indent="0">
                        <a:spcAft>
                          <a:spcPts val="0"/>
                        </a:spcAft>
                        <a:buFont typeface="Wingdings"/>
                        <a:buNone/>
                      </a:pPr>
                      <a:r>
                        <a:rPr lang="en-SG" sz="2400" b="0" i="0" kern="1200" dirty="0" smtClean="0">
                          <a:solidFill>
                            <a:schemeClr val="dk1"/>
                          </a:solidFill>
                          <a:effectLst/>
                          <a:latin typeface="+mn-lt"/>
                          <a:ea typeface="+mn-ea"/>
                          <a:cs typeface="+mn-cs"/>
                        </a:rPr>
                        <a:t>For </a:t>
                      </a:r>
                      <a:r>
                        <a:rPr lang="en-SG" sz="2400" b="0" i="0" kern="1200" dirty="0" smtClean="0">
                          <a:solidFill>
                            <a:srgbClr val="FF0000"/>
                          </a:solidFill>
                          <a:effectLst/>
                          <a:latin typeface="+mn-lt"/>
                          <a:ea typeface="+mn-ea"/>
                          <a:cs typeface="+mn-cs"/>
                        </a:rPr>
                        <a:t>jealousy</a:t>
                      </a:r>
                      <a:r>
                        <a:rPr lang="en-SG" sz="2400" b="0" i="0" kern="1200" dirty="0" smtClean="0">
                          <a:solidFill>
                            <a:schemeClr val="dk1"/>
                          </a:solidFill>
                          <a:effectLst/>
                          <a:latin typeface="+mn-lt"/>
                          <a:ea typeface="+mn-ea"/>
                          <a:cs typeface="+mn-cs"/>
                        </a:rPr>
                        <a:t> and </a:t>
                      </a:r>
                      <a:r>
                        <a:rPr lang="en-SG" sz="2400" b="0" i="0" kern="1200" dirty="0" smtClean="0">
                          <a:solidFill>
                            <a:srgbClr val="FF0000"/>
                          </a:solidFill>
                          <a:effectLst/>
                          <a:latin typeface="+mn-lt"/>
                          <a:ea typeface="+mn-ea"/>
                          <a:cs typeface="+mn-cs"/>
                        </a:rPr>
                        <a:t>selfishness</a:t>
                      </a:r>
                      <a:r>
                        <a:rPr lang="en-SG" sz="2400" b="0" i="0" kern="1200" dirty="0" smtClean="0">
                          <a:solidFill>
                            <a:schemeClr val="dk1"/>
                          </a:solidFill>
                          <a:effectLst/>
                          <a:latin typeface="+mn-lt"/>
                          <a:ea typeface="+mn-ea"/>
                          <a:cs typeface="+mn-cs"/>
                        </a:rPr>
                        <a:t> are not God’s kind of wisdom. Such things are earthly, unspiritual, and demonic.                                                                            Jas 3:15 NLT</a:t>
                      </a:r>
                    </a:p>
                    <a:p>
                      <a:pPr marL="0" lvl="0" indent="0">
                        <a:spcAft>
                          <a:spcPts val="0"/>
                        </a:spcAft>
                        <a:buFont typeface="Wingdings"/>
                        <a:buNone/>
                      </a:pPr>
                      <a:r>
                        <a:rPr lang="en-SG" sz="2400" b="0" i="0" kern="1200" dirty="0" smtClean="0">
                          <a:solidFill>
                            <a:schemeClr val="dk1"/>
                          </a:solidFill>
                          <a:effectLst/>
                          <a:latin typeface="+mn-lt"/>
                          <a:ea typeface="+mn-ea"/>
                          <a:cs typeface="+mn-cs"/>
                        </a:rPr>
                        <a:t>“You will not surely die. For God knows that when you eat of it your eyes will be opened, and you will be like God, knowing good and evil.” Gen 3:4-5 ESV</a:t>
                      </a:r>
                      <a:endParaRPr lang="en-SG" sz="2400" dirty="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385728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t>A STARK CONTRAST PRESENTED</a:t>
            </a:r>
            <a:endParaRPr lang="en-SG"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53724654"/>
              </p:ext>
            </p:extLst>
          </p:nvPr>
        </p:nvGraphicFramePr>
        <p:xfrm>
          <a:off x="838200" y="1825625"/>
          <a:ext cx="10515600" cy="4053840"/>
        </p:xfrm>
        <a:graphic>
          <a:graphicData uri="http://schemas.openxmlformats.org/drawingml/2006/table">
            <a:tbl>
              <a:tblPr firstRow="1" bandRow="1">
                <a:tableStyleId>{5C22544A-7EE6-4342-B048-85BDC9FD1C3A}</a:tableStyleId>
              </a:tblPr>
              <a:tblGrid>
                <a:gridCol w="5257800"/>
                <a:gridCol w="5257800"/>
              </a:tblGrid>
              <a:tr h="466814">
                <a:tc>
                  <a:txBody>
                    <a:bodyPr/>
                    <a:lstStyle/>
                    <a:p>
                      <a:r>
                        <a:rPr lang="en-SG" sz="2800" dirty="0" smtClean="0">
                          <a:latin typeface="+mn-lt"/>
                        </a:rPr>
                        <a:t>Portrait of the Righteous/Wise</a:t>
                      </a:r>
                      <a:r>
                        <a:rPr lang="en-SG" sz="2800" baseline="0" dirty="0" smtClean="0">
                          <a:latin typeface="+mn-lt"/>
                        </a:rPr>
                        <a:t> </a:t>
                      </a:r>
                      <a:endParaRPr lang="en-SG"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800" dirty="0" smtClean="0">
                          <a:latin typeface="+mn-lt"/>
                        </a:rPr>
                        <a:t>Portrait of the Wicked/Fool</a:t>
                      </a:r>
                    </a:p>
                  </a:txBody>
                  <a:tcPr/>
                </a:tc>
              </a:tr>
              <a:tr h="370840">
                <a:tc>
                  <a:txBody>
                    <a:bodyPr/>
                    <a:lstStyle/>
                    <a:p>
                      <a:pPr>
                        <a:spcAft>
                          <a:spcPts val="0"/>
                        </a:spcAft>
                      </a:pPr>
                      <a:r>
                        <a:rPr lang="en-SG" sz="2800" b="1" u="sng" dirty="0">
                          <a:solidFill>
                            <a:srgbClr val="000000"/>
                          </a:solidFill>
                          <a:effectLst/>
                          <a:latin typeface="+mn-lt"/>
                          <a:ea typeface="Times New Roman"/>
                          <a:cs typeface="Helvetica"/>
                        </a:rPr>
                        <a:t>What he does not do (v 1)</a:t>
                      </a:r>
                      <a:endParaRPr lang="en-SG" sz="2800" dirty="0">
                        <a:effectLst/>
                        <a:latin typeface="+mn-lt"/>
                        <a:ea typeface="Times New Roman"/>
                      </a:endParaRPr>
                    </a:p>
                    <a:p>
                      <a:pPr marL="342900" lvl="0" indent="-342900">
                        <a:spcAft>
                          <a:spcPts val="0"/>
                        </a:spcAft>
                        <a:buFont typeface="Wingdings"/>
                        <a:buChar char=""/>
                      </a:pPr>
                      <a:r>
                        <a:rPr lang="en-SG" sz="2800" u="sng" dirty="0" smtClean="0">
                          <a:solidFill>
                            <a:srgbClr val="000000"/>
                          </a:solidFill>
                          <a:effectLst/>
                          <a:latin typeface="+mn-lt"/>
                          <a:ea typeface="Times New Roman"/>
                          <a:cs typeface="Helvetica"/>
                        </a:rPr>
                        <a:t>Stand</a:t>
                      </a:r>
                      <a:r>
                        <a:rPr lang="en-SG" sz="2800" dirty="0" smtClean="0">
                          <a:solidFill>
                            <a:srgbClr val="000000"/>
                          </a:solidFill>
                          <a:effectLst/>
                          <a:latin typeface="+mn-lt"/>
                          <a:ea typeface="Times New Roman"/>
                          <a:cs typeface="Helvetica"/>
                        </a:rPr>
                        <a:t> </a:t>
                      </a:r>
                      <a:r>
                        <a:rPr lang="en-SG" sz="2800" dirty="0">
                          <a:solidFill>
                            <a:srgbClr val="000000"/>
                          </a:solidFill>
                          <a:effectLst/>
                          <a:latin typeface="+mn-lt"/>
                          <a:ea typeface="Times New Roman"/>
                          <a:cs typeface="Helvetica"/>
                        </a:rPr>
                        <a:t>not in the </a:t>
                      </a:r>
                      <a:r>
                        <a:rPr lang="en-SG" sz="2800" u="sng" dirty="0">
                          <a:solidFill>
                            <a:srgbClr val="000000"/>
                          </a:solidFill>
                          <a:effectLst/>
                          <a:latin typeface="+mn-lt"/>
                          <a:ea typeface="Times New Roman"/>
                          <a:cs typeface="Helvetica"/>
                        </a:rPr>
                        <a:t>way</a:t>
                      </a:r>
                      <a:r>
                        <a:rPr lang="en-SG" sz="2800" dirty="0">
                          <a:solidFill>
                            <a:srgbClr val="000000"/>
                          </a:solidFill>
                          <a:effectLst/>
                          <a:latin typeface="+mn-lt"/>
                          <a:ea typeface="Times New Roman"/>
                          <a:cs typeface="Helvetica"/>
                        </a:rPr>
                        <a:t> of </a:t>
                      </a:r>
                      <a:r>
                        <a:rPr lang="en-SG" sz="2800" dirty="0">
                          <a:solidFill>
                            <a:srgbClr val="FF0000"/>
                          </a:solidFill>
                          <a:effectLst/>
                          <a:latin typeface="+mn-lt"/>
                          <a:ea typeface="Times New Roman"/>
                          <a:cs typeface="Helvetica"/>
                        </a:rPr>
                        <a:t>sinners</a:t>
                      </a:r>
                      <a:r>
                        <a:rPr lang="en-SG" sz="2800" dirty="0">
                          <a:solidFill>
                            <a:srgbClr val="000000"/>
                          </a:solidFill>
                          <a:effectLst/>
                          <a:latin typeface="+mn-lt"/>
                          <a:ea typeface="Times New Roman"/>
                          <a:cs typeface="Helvetica"/>
                        </a:rPr>
                        <a:t> </a:t>
                      </a:r>
                      <a:r>
                        <a:rPr lang="en-SG" sz="2800" dirty="0" smtClean="0">
                          <a:solidFill>
                            <a:srgbClr val="000000"/>
                          </a:solidFill>
                          <a:effectLst/>
                          <a:latin typeface="+mn-lt"/>
                          <a:ea typeface="Times New Roman"/>
                          <a:cs typeface="Helvetica"/>
                        </a:rPr>
                        <a:t>(fall short of God’s standards)</a:t>
                      </a:r>
                    </a:p>
                    <a:p>
                      <a:pPr marL="0" lvl="0" indent="0">
                        <a:spcAft>
                          <a:spcPts val="0"/>
                        </a:spcAft>
                        <a:buFont typeface="Wingdings"/>
                        <a:buNone/>
                      </a:pPr>
                      <a:r>
                        <a:rPr lang="en-SG" sz="2400" b="0" i="0" kern="1200" dirty="0" smtClean="0">
                          <a:solidFill>
                            <a:schemeClr val="dk1"/>
                          </a:solidFill>
                          <a:effectLst/>
                          <a:latin typeface="+mn-lt"/>
                          <a:ea typeface="+mn-ea"/>
                          <a:cs typeface="+mn-cs"/>
                        </a:rPr>
                        <a:t>Enter by the narrow gate.  For the gate is </a:t>
                      </a:r>
                      <a:r>
                        <a:rPr lang="en-SG" sz="2400" b="0" i="0" kern="1200" dirty="0" smtClean="0">
                          <a:solidFill>
                            <a:srgbClr val="FF0000"/>
                          </a:solidFill>
                          <a:effectLst/>
                          <a:latin typeface="+mn-lt"/>
                          <a:ea typeface="+mn-ea"/>
                          <a:cs typeface="+mn-cs"/>
                        </a:rPr>
                        <a:t>wide</a:t>
                      </a:r>
                      <a:r>
                        <a:rPr lang="en-SG" sz="2400" b="0" i="0" kern="1200" dirty="0" smtClean="0">
                          <a:solidFill>
                            <a:schemeClr val="dk1"/>
                          </a:solidFill>
                          <a:effectLst/>
                          <a:latin typeface="+mn-lt"/>
                          <a:ea typeface="+mn-ea"/>
                          <a:cs typeface="+mn-cs"/>
                        </a:rPr>
                        <a:t> and the way is </a:t>
                      </a:r>
                      <a:r>
                        <a:rPr lang="en-SG" sz="2400" b="0" i="0" kern="1200" dirty="0" smtClean="0">
                          <a:solidFill>
                            <a:srgbClr val="FF0000"/>
                          </a:solidFill>
                          <a:effectLst/>
                          <a:latin typeface="+mn-lt"/>
                          <a:ea typeface="+mn-ea"/>
                          <a:cs typeface="+mn-cs"/>
                        </a:rPr>
                        <a:t>easy</a:t>
                      </a:r>
                      <a:r>
                        <a:rPr lang="en-SG" sz="2400" b="0" i="0" kern="1200" dirty="0" smtClean="0">
                          <a:solidFill>
                            <a:schemeClr val="dk1"/>
                          </a:solidFill>
                          <a:effectLst/>
                          <a:latin typeface="+mn-lt"/>
                          <a:ea typeface="+mn-ea"/>
                          <a:cs typeface="+mn-cs"/>
                        </a:rPr>
                        <a:t> that leads to destruction, and those who enter by it are many. For the gate is narrow and the way is hard that leads to life, and those who find it are few.        Mt 7:13-14 ESV</a:t>
                      </a:r>
                      <a:endParaRPr lang="en-SG" sz="2400" dirty="0">
                        <a:effectLst/>
                        <a:latin typeface="+mn-lt"/>
                        <a:ea typeface="Times New Roman"/>
                      </a:endParaRPr>
                    </a:p>
                  </a:txBody>
                  <a:tcPr marL="68580" marR="68580" marT="0" marB="0"/>
                </a:tc>
                <a:tc>
                  <a:txBody>
                    <a:bodyPr/>
                    <a:lstStyle/>
                    <a:p>
                      <a:pPr>
                        <a:spcAft>
                          <a:spcPts val="0"/>
                        </a:spcAft>
                      </a:pPr>
                      <a:r>
                        <a:rPr lang="en-SG" sz="2800" b="1" u="sng" dirty="0">
                          <a:effectLst/>
                          <a:latin typeface="+mn-lt"/>
                          <a:ea typeface="Times New Roman"/>
                        </a:rPr>
                        <a:t>What he does</a:t>
                      </a:r>
                      <a:endParaRPr lang="en-SG" sz="2800" dirty="0">
                        <a:effectLst/>
                        <a:latin typeface="+mn-lt"/>
                        <a:ea typeface="Times New Roman"/>
                      </a:endParaRPr>
                    </a:p>
                    <a:p>
                      <a:pPr marL="342900" lvl="0" indent="-342900">
                        <a:spcAft>
                          <a:spcPts val="0"/>
                        </a:spcAft>
                        <a:buFont typeface="Wingdings"/>
                        <a:buChar char=""/>
                      </a:pPr>
                      <a:r>
                        <a:rPr lang="en-SG" sz="2800" dirty="0" smtClean="0">
                          <a:effectLst/>
                          <a:latin typeface="+mn-lt"/>
                          <a:ea typeface="Times New Roman"/>
                        </a:rPr>
                        <a:t>Identify or share in the rebellion against God</a:t>
                      </a:r>
                      <a:r>
                        <a:rPr lang="en-SG" sz="2800" dirty="0" smtClean="0">
                          <a:solidFill>
                            <a:srgbClr val="000000"/>
                          </a:solidFill>
                          <a:effectLst/>
                          <a:latin typeface="+mn-lt"/>
                          <a:ea typeface="Times New Roman"/>
                          <a:cs typeface="Helvetica"/>
                        </a:rPr>
                        <a:t>;</a:t>
                      </a:r>
                      <a:r>
                        <a:rPr lang="en-SG" sz="2800" baseline="0" dirty="0" smtClean="0">
                          <a:solidFill>
                            <a:srgbClr val="000000"/>
                          </a:solidFill>
                          <a:effectLst/>
                          <a:latin typeface="+mn-lt"/>
                          <a:ea typeface="Times New Roman"/>
                          <a:cs typeface="Helvetica"/>
                        </a:rPr>
                        <a:t> from thinking to acting like the world</a:t>
                      </a:r>
                    </a:p>
                    <a:p>
                      <a:pPr marL="0" lvl="0" indent="0">
                        <a:spcAft>
                          <a:spcPts val="0"/>
                        </a:spcAft>
                        <a:buFont typeface="Wingdings"/>
                        <a:buNone/>
                      </a:pPr>
                      <a:r>
                        <a:rPr lang="en-SG" sz="2400" b="0" i="0" kern="1200" dirty="0" smtClean="0">
                          <a:solidFill>
                            <a:schemeClr val="dk1"/>
                          </a:solidFill>
                          <a:effectLst/>
                          <a:latin typeface="+mn-lt"/>
                          <a:ea typeface="+mn-ea"/>
                          <a:cs typeface="+mn-cs"/>
                        </a:rPr>
                        <a:t>Woe to them! For they walked in the </a:t>
                      </a:r>
                      <a:r>
                        <a:rPr lang="en-SG" sz="2400" b="0" i="0" kern="1200" dirty="0" smtClean="0">
                          <a:solidFill>
                            <a:srgbClr val="FF0000"/>
                          </a:solidFill>
                          <a:effectLst/>
                          <a:latin typeface="+mn-lt"/>
                          <a:ea typeface="+mn-ea"/>
                          <a:cs typeface="+mn-cs"/>
                        </a:rPr>
                        <a:t>way of Cain</a:t>
                      </a:r>
                      <a:r>
                        <a:rPr lang="en-SG" sz="2400" b="0" i="0" kern="1200" dirty="0" smtClean="0">
                          <a:solidFill>
                            <a:schemeClr val="dk1"/>
                          </a:solidFill>
                          <a:effectLst/>
                          <a:latin typeface="+mn-lt"/>
                          <a:ea typeface="+mn-ea"/>
                          <a:cs typeface="+mn-cs"/>
                        </a:rPr>
                        <a:t> and abandoned themselves for the sake of gain to </a:t>
                      </a:r>
                      <a:r>
                        <a:rPr lang="en-SG" sz="2400" b="0" i="0" kern="1200" dirty="0" smtClean="0">
                          <a:solidFill>
                            <a:srgbClr val="FF0000"/>
                          </a:solidFill>
                          <a:effectLst/>
                          <a:latin typeface="+mn-lt"/>
                          <a:ea typeface="+mn-ea"/>
                          <a:cs typeface="+mn-cs"/>
                        </a:rPr>
                        <a:t>Balaam's error </a:t>
                      </a:r>
                      <a:r>
                        <a:rPr lang="en-SG" sz="2400" b="0" i="0" kern="1200" dirty="0" smtClean="0">
                          <a:solidFill>
                            <a:schemeClr val="dk1"/>
                          </a:solidFill>
                          <a:effectLst/>
                          <a:latin typeface="+mn-lt"/>
                          <a:ea typeface="+mn-ea"/>
                          <a:cs typeface="+mn-cs"/>
                        </a:rPr>
                        <a:t>and perished in </a:t>
                      </a:r>
                      <a:r>
                        <a:rPr lang="en-SG" sz="2400" b="0" i="0" kern="1200" dirty="0" err="1" smtClean="0">
                          <a:solidFill>
                            <a:srgbClr val="FF0000"/>
                          </a:solidFill>
                          <a:effectLst/>
                          <a:latin typeface="+mn-lt"/>
                          <a:ea typeface="+mn-ea"/>
                          <a:cs typeface="+mn-cs"/>
                        </a:rPr>
                        <a:t>Korah's</a:t>
                      </a:r>
                      <a:r>
                        <a:rPr lang="en-SG" sz="2400" b="0" i="0" kern="1200" dirty="0" smtClean="0">
                          <a:solidFill>
                            <a:srgbClr val="FF0000"/>
                          </a:solidFill>
                          <a:effectLst/>
                          <a:latin typeface="+mn-lt"/>
                          <a:ea typeface="+mn-ea"/>
                          <a:cs typeface="+mn-cs"/>
                        </a:rPr>
                        <a:t> rebellion</a:t>
                      </a:r>
                      <a:r>
                        <a:rPr lang="en-SG" sz="2400" b="0" i="0" kern="1200" dirty="0" smtClean="0">
                          <a:solidFill>
                            <a:schemeClr val="dk1"/>
                          </a:solidFill>
                          <a:effectLst/>
                          <a:latin typeface="+mn-lt"/>
                          <a:ea typeface="+mn-ea"/>
                          <a:cs typeface="+mn-cs"/>
                        </a:rPr>
                        <a:t>.   </a:t>
                      </a:r>
                    </a:p>
                    <a:p>
                      <a:pPr marL="0" lvl="0" indent="0">
                        <a:spcAft>
                          <a:spcPts val="0"/>
                        </a:spcAft>
                        <a:buFont typeface="Wingdings"/>
                        <a:buNone/>
                      </a:pPr>
                      <a:r>
                        <a:rPr lang="en-SG" sz="2400" b="0" i="0" kern="1200" dirty="0" smtClean="0">
                          <a:solidFill>
                            <a:schemeClr val="dk1"/>
                          </a:solidFill>
                          <a:effectLst/>
                          <a:latin typeface="+mn-lt"/>
                          <a:ea typeface="+mn-ea"/>
                          <a:cs typeface="+mn-cs"/>
                        </a:rPr>
                        <a:t>                                               Jude</a:t>
                      </a:r>
                      <a:r>
                        <a:rPr lang="en-SG" sz="2400" b="0" i="0" kern="1200" baseline="0" dirty="0" smtClean="0">
                          <a:solidFill>
                            <a:schemeClr val="dk1"/>
                          </a:solidFill>
                          <a:effectLst/>
                          <a:latin typeface="+mn-lt"/>
                          <a:ea typeface="+mn-ea"/>
                          <a:cs typeface="+mn-cs"/>
                        </a:rPr>
                        <a:t> 1:11 ESV</a:t>
                      </a:r>
                      <a:endParaRPr lang="en-SG" sz="2400" dirty="0" smtClean="0">
                        <a:effectLst/>
                        <a:latin typeface="+mn-lt"/>
                        <a:ea typeface="Times New Roman"/>
                      </a:endParaRPr>
                    </a:p>
                  </a:txBody>
                  <a:tcPr marL="68580" marR="68580" marT="0" marB="0"/>
                </a:tc>
              </a:tr>
            </a:tbl>
          </a:graphicData>
        </a:graphic>
      </p:graphicFrame>
    </p:spTree>
    <p:extLst>
      <p:ext uri="{BB962C8B-B14F-4D97-AF65-F5344CB8AC3E}">
        <p14:creationId xmlns:p14="http://schemas.microsoft.com/office/powerpoint/2010/main" val="1228806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nimated_Picture_Triptych_16x9.potx" id="{8D084962-60D2-4209-9A62-CD5FDF037D73}" vid="{82E26DD1-521E-4F9B-8114-3FBA95F63D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33D3DA0-8275-486F-B54C-222ADC2F5B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Animation slide Picture collection (widescreen)</Template>
  <TotalTime>0</TotalTime>
  <Words>977</Words>
  <Application>Microsoft Office PowerPoint</Application>
  <PresentationFormat>Custom</PresentationFormat>
  <Paragraphs>166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INTRODUCTION</vt:lpstr>
      <vt:lpstr>THE BOOK OF PSALMS</vt:lpstr>
      <vt:lpstr>THE BOOK OF PSALMS</vt:lpstr>
      <vt:lpstr>PSALM 1 (ESV)</vt:lpstr>
      <vt:lpstr>PSALM 1 (ESV)</vt:lpstr>
      <vt:lpstr>A STARK CONTRAST PRESENTED</vt:lpstr>
      <vt:lpstr>A STARK CONTRAST PRESENTED</vt:lpstr>
      <vt:lpstr>A STARK CONTRAST PRESENTED</vt:lpstr>
      <vt:lpstr>A STARK CONTRAST PRESENTED</vt:lpstr>
      <vt:lpstr>A STARK CONTRAST PRESENTED</vt:lpstr>
      <vt:lpstr>A STARK CONTRAST PRESENTED</vt:lpstr>
      <vt:lpstr>A STARK CONTRAST PRESENTED</vt:lpstr>
      <vt:lpstr>A STARK CONTRAST PRESENTED</vt:lpstr>
      <vt:lpstr>Education in Jesus’ Time</vt:lpstr>
      <vt:lpstr>Deut 21:18-21 ESV</vt:lpstr>
      <vt:lpstr>A STARK CONTRAST PRESENTED</vt:lpstr>
      <vt:lpstr>The Obedience of the 2nd Adam</vt:lpstr>
      <vt:lpstr>QUOTES</vt:lpstr>
      <vt:lpstr>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2017-04-10T04:14:06Z</dcterms:created>
  <dcterms:modified xsi:type="dcterms:W3CDTF">2017-09-09T04:18:14Z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TC040144559991</vt:lpwstr>
  </property>
</Properties>
</file>